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83"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0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248" autoAdjust="0"/>
  </p:normalViewPr>
  <p:slideViewPr>
    <p:cSldViewPr>
      <p:cViewPr varScale="1">
        <p:scale>
          <a:sx n="63" d="100"/>
          <a:sy n="63" d="100"/>
        </p:scale>
        <p:origin x="159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ECEA0D-13B6-48C9-8493-9D910801D8B3}" type="datetimeFigureOut">
              <a:rPr lang="en-GB" smtClean="0"/>
              <a:t>15/01/2021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15E072-7172-4AAE-B892-739957E607A5}" type="slidenum">
              <a:rPr lang="en-GB" smtClean="0"/>
              <a:t>‹#›</a:t>
            </a:fld>
            <a:endParaRPr lang="en-GB" dirty="0"/>
          </a:p>
        </p:txBody>
      </p:sp>
    </p:spTree>
    <p:extLst>
      <p:ext uri="{BB962C8B-B14F-4D97-AF65-F5344CB8AC3E}">
        <p14:creationId xmlns:p14="http://schemas.microsoft.com/office/powerpoint/2010/main" val="1079850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exeducationforum.org.uk/news/news/aligning-changes-ofsted-and-rse?utm_source=Sex+Education+Forum+subscribers&amp;utm_campaign=fbce42baee-EMAIL_CAMPAIGN_2019_09_10_08_34_COPY_01&amp;utm_medium=email&amp;utm_term=0_9469af7656-fbce42baee-321650997&amp;mc_cid=fbce42baee&amp;mc_eid=c98237d20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gov.uk/government/news/relationships-education-relationships-and-sex-education-rse-and-health-education-faqs?utm_source=f7e101c0-bb79-40ff-9875-0dfd3c63c177&amp;utm_medium=email&amp;utm_campaign=govuk-notifications&amp;utm_content=immediat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gov.uk/government/publications/managing-issues-with-lgbt-teaching-advice-for-local-authorities/primary-school-disruption-over-lgbt-teachingrelationships-education#part-on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315587/Equality_Act_Advice_Final.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C3C28D9-7D8A-498A-A5C2-763A1CC55EFC}" type="slidenum">
              <a:rPr lang="en-GB" smtClean="0"/>
              <a:t>1</a:t>
            </a:fld>
            <a:endParaRPr lang="en-GB" dirty="0"/>
          </a:p>
        </p:txBody>
      </p:sp>
    </p:spTree>
    <p:extLst>
      <p:ext uri="{BB962C8B-B14F-4D97-AF65-F5344CB8AC3E}">
        <p14:creationId xmlns:p14="http://schemas.microsoft.com/office/powerpoint/2010/main" val="2286420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There is a useful background article here on the links between the new Ofsted framework and the RSHE curriculum:  </a:t>
            </a:r>
          </a:p>
          <a:p>
            <a:endParaRPr lang="en-GB" dirty="0">
              <a:cs typeface="Calibri"/>
            </a:endParaRPr>
          </a:p>
          <a:p>
            <a:r>
              <a:rPr lang="en-GB" dirty="0">
                <a:cs typeface="Calibri"/>
              </a:rPr>
              <a:t> </a:t>
            </a:r>
            <a:r>
              <a:rPr lang="en-GB" u="sng" dirty="0">
                <a:hlinkClick r:id="rId3"/>
              </a:rPr>
              <a:t>https://www.sexeducationforum.org.uk/news/news/aligning-changes-ofsted-and-rse?utm_source=Sex+Education+Forum+subscribers&amp;utm_campaign=fbce42baee-EMAIL_CAMPAIGN_2019_09_10_08_34_COPY_01&amp;utm_medium=email&amp;utm_term=0_9469af7656-fbce42baee-321650997&amp;mc_cid=fbce42baee&amp;mc_eid=c98237d208</a:t>
            </a:r>
            <a:endParaRPr lang="en-GB" b="1" dirty="0"/>
          </a:p>
        </p:txBody>
      </p:sp>
      <p:sp>
        <p:nvSpPr>
          <p:cNvPr id="4" name="Slide Number Placeholder 3"/>
          <p:cNvSpPr>
            <a:spLocks noGrp="1"/>
          </p:cNvSpPr>
          <p:nvPr>
            <p:ph type="sldNum" sz="quarter" idx="5"/>
          </p:nvPr>
        </p:nvSpPr>
        <p:spPr/>
        <p:txBody>
          <a:bodyPr/>
          <a:lstStyle/>
          <a:p>
            <a:fld id="{7315E072-7172-4AAE-B892-739957E607A5}" type="slidenum">
              <a:rPr lang="en-GB" smtClean="0"/>
              <a:t>12</a:t>
            </a:fld>
            <a:endParaRPr lang="en-GB" dirty="0"/>
          </a:p>
        </p:txBody>
      </p:sp>
    </p:spTree>
    <p:extLst>
      <p:ext uri="{BB962C8B-B14F-4D97-AF65-F5344CB8AC3E}">
        <p14:creationId xmlns:p14="http://schemas.microsoft.com/office/powerpoint/2010/main" val="2280397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14</a:t>
            </a:fld>
            <a:endParaRPr lang="en-GB" dirty="0"/>
          </a:p>
        </p:txBody>
      </p:sp>
    </p:spTree>
    <p:extLst>
      <p:ext uri="{BB962C8B-B14F-4D97-AF65-F5344CB8AC3E}">
        <p14:creationId xmlns:p14="http://schemas.microsoft.com/office/powerpoint/2010/main" val="2379986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15</a:t>
            </a:fld>
            <a:endParaRPr lang="en-GB" dirty="0"/>
          </a:p>
        </p:txBody>
      </p:sp>
    </p:spTree>
    <p:extLst>
      <p:ext uri="{BB962C8B-B14F-4D97-AF65-F5344CB8AC3E}">
        <p14:creationId xmlns:p14="http://schemas.microsoft.com/office/powerpoint/2010/main" val="912462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16</a:t>
            </a:fld>
            <a:endParaRPr lang="en-GB" dirty="0"/>
          </a:p>
        </p:txBody>
      </p:sp>
    </p:spTree>
    <p:extLst>
      <p:ext uri="{BB962C8B-B14F-4D97-AF65-F5344CB8AC3E}">
        <p14:creationId xmlns:p14="http://schemas.microsoft.com/office/powerpoint/2010/main" val="3053631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17</a:t>
            </a:fld>
            <a:endParaRPr lang="en-GB" dirty="0"/>
          </a:p>
        </p:txBody>
      </p:sp>
    </p:spTree>
    <p:extLst>
      <p:ext uri="{BB962C8B-B14F-4D97-AF65-F5344CB8AC3E}">
        <p14:creationId xmlns:p14="http://schemas.microsoft.com/office/powerpoint/2010/main" val="2108384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summaries of the guidance. A more detailed document can be provided which you can share with parents before the meeting.</a:t>
            </a:r>
          </a:p>
          <a:p>
            <a:endParaRPr lang="en-GB" dirty="0"/>
          </a:p>
          <a:p>
            <a:r>
              <a:rPr lang="en-GB" dirty="0"/>
              <a:t>With regard to the issue of teaching about LGBT relationships, the DfE states:</a:t>
            </a:r>
          </a:p>
          <a:p>
            <a:endParaRPr lang="en-GB" dirty="0"/>
          </a:p>
          <a:p>
            <a:r>
              <a:rPr lang="en-GB" i="1" dirty="0"/>
              <a:t>Pupils should receive teaching on LGBT content during their school years. Teaching children about the society that we live in and the different types of loving, healthy relationships that exist can be done in a way that respects everyone. Primary schools are strongly encouraged and enabled to cover LGBT content when teaching about different types of families.</a:t>
            </a:r>
          </a:p>
          <a:p>
            <a:endParaRPr lang="en-GB" i="1" dirty="0"/>
          </a:p>
          <a:p>
            <a:r>
              <a:rPr lang="en-GB" i="1" dirty="0"/>
              <a:t>Secondary schools should cover LGBT content in their RSE teaching. RSE should meet the needs of all pupils, whatever their developing sexuality or identity – this should include age-appropriate teaching about different types of relationships in the context of the law.    </a:t>
            </a:r>
          </a:p>
          <a:p>
            <a:endParaRPr lang="en-GB" i="1" dirty="0"/>
          </a:p>
          <a:p>
            <a:r>
              <a:rPr lang="en-GB" sz="1000" i="1" dirty="0">
                <a:hlinkClick r:id="rId3"/>
              </a:rPr>
              <a:t>https://www.gov.uk/government/news/relationships-education-relationships-and-sex-education-rse-and-health-education-faqs?utm_source=f7e101c0-bb79-40ff-9875-0dfd3c63c177&amp;utm_medium=email&amp;utm_campaign=govuk-notifications&amp;utm_content=immediate</a:t>
            </a:r>
            <a:r>
              <a:rPr lang="en-GB" sz="1000" i="1" dirty="0"/>
              <a:t> </a:t>
            </a:r>
          </a:p>
        </p:txBody>
      </p:sp>
      <p:sp>
        <p:nvSpPr>
          <p:cNvPr id="4" name="Slide Number Placeholder 3"/>
          <p:cNvSpPr>
            <a:spLocks noGrp="1"/>
          </p:cNvSpPr>
          <p:nvPr>
            <p:ph type="sldNum" sz="quarter" idx="5"/>
          </p:nvPr>
        </p:nvSpPr>
        <p:spPr/>
        <p:txBody>
          <a:bodyPr/>
          <a:lstStyle/>
          <a:p>
            <a:fld id="{7315E072-7172-4AAE-B892-739957E607A5}" type="slidenum">
              <a:rPr lang="en-GB" smtClean="0"/>
              <a:t>18</a:t>
            </a:fld>
            <a:endParaRPr lang="en-GB" dirty="0"/>
          </a:p>
        </p:txBody>
      </p:sp>
    </p:spTree>
    <p:extLst>
      <p:ext uri="{BB962C8B-B14F-4D97-AF65-F5344CB8AC3E}">
        <p14:creationId xmlns:p14="http://schemas.microsoft.com/office/powerpoint/2010/main" val="2825958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t>Schools may want to give some examples of how topics inter-link – for instance, how an understanding of harmful secrets can relate to issues of online safety, or how caring family relationships can be connected to understanding how to deal with conflict.</a:t>
            </a:r>
          </a:p>
        </p:txBody>
      </p:sp>
      <p:sp>
        <p:nvSpPr>
          <p:cNvPr id="4" name="Slide Number Placeholder 3"/>
          <p:cNvSpPr>
            <a:spLocks noGrp="1"/>
          </p:cNvSpPr>
          <p:nvPr>
            <p:ph type="sldNum" sz="quarter" idx="5"/>
          </p:nvPr>
        </p:nvSpPr>
        <p:spPr/>
        <p:txBody>
          <a:bodyPr/>
          <a:lstStyle/>
          <a:p>
            <a:fld id="{7315E072-7172-4AAE-B892-739957E607A5}" type="slidenum">
              <a:rPr lang="en-GB" smtClean="0"/>
              <a:t>19</a:t>
            </a:fld>
            <a:endParaRPr lang="en-GB" dirty="0"/>
          </a:p>
        </p:txBody>
      </p:sp>
    </p:spTree>
    <p:extLst>
      <p:ext uri="{BB962C8B-B14F-4D97-AF65-F5344CB8AC3E}">
        <p14:creationId xmlns:p14="http://schemas.microsoft.com/office/powerpoint/2010/main" val="4128503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20</a:t>
            </a:fld>
            <a:endParaRPr lang="en-GB" dirty="0"/>
          </a:p>
        </p:txBody>
      </p:sp>
    </p:spTree>
    <p:extLst>
      <p:ext uri="{BB962C8B-B14F-4D97-AF65-F5344CB8AC3E}">
        <p14:creationId xmlns:p14="http://schemas.microsoft.com/office/powerpoint/2010/main" val="4130776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21</a:t>
            </a:fld>
            <a:endParaRPr lang="en-GB" dirty="0"/>
          </a:p>
        </p:txBody>
      </p:sp>
    </p:spTree>
    <p:extLst>
      <p:ext uri="{BB962C8B-B14F-4D97-AF65-F5344CB8AC3E}">
        <p14:creationId xmlns:p14="http://schemas.microsoft.com/office/powerpoint/2010/main" val="714484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might want to add any myths or concerns that you have heard from parents at your school </a:t>
            </a:r>
          </a:p>
        </p:txBody>
      </p:sp>
      <p:sp>
        <p:nvSpPr>
          <p:cNvPr id="4" name="Slide Number Placeholder 3"/>
          <p:cNvSpPr>
            <a:spLocks noGrp="1"/>
          </p:cNvSpPr>
          <p:nvPr>
            <p:ph type="sldNum" sz="quarter" idx="5"/>
          </p:nvPr>
        </p:nvSpPr>
        <p:spPr/>
        <p:txBody>
          <a:bodyPr/>
          <a:lstStyle/>
          <a:p>
            <a:fld id="{7315E072-7172-4AAE-B892-739957E607A5}" type="slidenum">
              <a:rPr lang="en-GB" smtClean="0"/>
              <a:t>22</a:t>
            </a:fld>
            <a:endParaRPr lang="en-GB" dirty="0"/>
          </a:p>
        </p:txBody>
      </p:sp>
    </p:spTree>
    <p:extLst>
      <p:ext uri="{BB962C8B-B14F-4D97-AF65-F5344CB8AC3E}">
        <p14:creationId xmlns:p14="http://schemas.microsoft.com/office/powerpoint/2010/main" val="4137573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C3C28D9-7D8A-498A-A5C2-763A1CC55EFC}" type="slidenum">
              <a:rPr lang="en-GB" smtClean="0"/>
              <a:t>2</a:t>
            </a:fld>
            <a:endParaRPr lang="en-GB" dirty="0"/>
          </a:p>
        </p:txBody>
      </p:sp>
    </p:spTree>
    <p:extLst>
      <p:ext uri="{BB962C8B-B14F-4D97-AF65-F5344CB8AC3E}">
        <p14:creationId xmlns:p14="http://schemas.microsoft.com/office/powerpoint/2010/main" val="22864200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inclusion of LGBT relationships is perhaps the most sensitive area of the new curriculum.  Schools may want to refer to the DfE guidance on managing parental protests:  </a:t>
            </a:r>
            <a:r>
              <a:rPr lang="en-GB" dirty="0">
                <a:hlinkClick r:id="rId3"/>
              </a:rPr>
              <a:t>https://www.gov.uk/government/publications/managing-issues-with-lgbt-teaching-advice-for-local-authorities/primary-school-disruption-over-lgbt-teachingrelationships-education#part-one</a:t>
            </a:r>
            <a:r>
              <a:rPr lang="en-GB" dirty="0"/>
              <a:t> </a:t>
            </a:r>
          </a:p>
          <a:p>
            <a:endParaRPr lang="en-GB" dirty="0"/>
          </a:p>
          <a:p>
            <a:r>
              <a:rPr lang="en-GB" dirty="0"/>
              <a:t>Essentially the aim of the curriculum is to prepare pupils for life in modern society, as well as to give them the skills to build healthy, positive relationships.  Pupils will grow up to live and work with people from all kinds of backgrounds and will need to be able to integrate with, and understand, their friends, neighbours and colleagues.</a:t>
            </a:r>
          </a:p>
          <a:p>
            <a:endParaRPr lang="en-GB" dirty="0"/>
          </a:p>
          <a:p>
            <a:r>
              <a:rPr lang="en-GB" dirty="0"/>
              <a:t>In the majority of the primary curriculum this will take the form of lessons on understanding our feelings, dealing with conflict, negotiation, respecting difference and being a good friend.  Older children (year 6) will be supported to look at issues such as prejudice and discrimination, identity and decision making.</a:t>
            </a:r>
          </a:p>
        </p:txBody>
      </p:sp>
      <p:sp>
        <p:nvSpPr>
          <p:cNvPr id="4" name="Slide Number Placeholder 3"/>
          <p:cNvSpPr>
            <a:spLocks noGrp="1"/>
          </p:cNvSpPr>
          <p:nvPr>
            <p:ph type="sldNum" sz="quarter" idx="5"/>
          </p:nvPr>
        </p:nvSpPr>
        <p:spPr/>
        <p:txBody>
          <a:bodyPr/>
          <a:lstStyle/>
          <a:p>
            <a:fld id="{7315E072-7172-4AAE-B892-739957E607A5}" type="slidenum">
              <a:rPr lang="en-GB" smtClean="0"/>
              <a:t>23</a:t>
            </a:fld>
            <a:endParaRPr lang="en-GB" dirty="0"/>
          </a:p>
        </p:txBody>
      </p:sp>
    </p:spTree>
    <p:extLst>
      <p:ext uri="{BB962C8B-B14F-4D97-AF65-F5344CB8AC3E}">
        <p14:creationId xmlns:p14="http://schemas.microsoft.com/office/powerpoint/2010/main" val="29511150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15E072-7172-4AAE-B892-739957E607A5}" type="slidenum">
              <a:rPr lang="en-GB" smtClean="0"/>
              <a:t>24</a:t>
            </a:fld>
            <a:endParaRPr lang="en-GB" dirty="0"/>
          </a:p>
        </p:txBody>
      </p:sp>
    </p:spTree>
    <p:extLst>
      <p:ext uri="{BB962C8B-B14F-4D97-AF65-F5344CB8AC3E}">
        <p14:creationId xmlns:p14="http://schemas.microsoft.com/office/powerpoint/2010/main" val="1979247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15E072-7172-4AAE-B892-739957E607A5}" type="slidenum">
              <a:rPr lang="en-GB" smtClean="0"/>
              <a:t>25</a:t>
            </a:fld>
            <a:endParaRPr lang="en-GB" dirty="0"/>
          </a:p>
        </p:txBody>
      </p:sp>
    </p:spTree>
    <p:extLst>
      <p:ext uri="{BB962C8B-B14F-4D97-AF65-F5344CB8AC3E}">
        <p14:creationId xmlns:p14="http://schemas.microsoft.com/office/powerpoint/2010/main" val="1914285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7315E072-7172-4AAE-B892-739957E607A5}" type="slidenum">
              <a:rPr lang="en-GB" smtClean="0"/>
              <a:t>26</a:t>
            </a:fld>
            <a:endParaRPr lang="en-GB" dirty="0"/>
          </a:p>
        </p:txBody>
      </p:sp>
    </p:spTree>
    <p:extLst>
      <p:ext uri="{BB962C8B-B14F-4D97-AF65-F5344CB8AC3E}">
        <p14:creationId xmlns:p14="http://schemas.microsoft.com/office/powerpoint/2010/main" val="896134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cs typeface="Calibri"/>
              </a:rPr>
              <a:t>These slides illustrate some of the changes that have happened since the last time </a:t>
            </a:r>
            <a:r>
              <a:rPr lang="en-GB" dirty="0" smtClean="0">
                <a:cs typeface="Calibri"/>
              </a:rPr>
              <a:t>r</a:t>
            </a:r>
            <a:r>
              <a:rPr lang="en-GB" b="0" dirty="0" smtClean="0">
                <a:cs typeface="Calibri"/>
              </a:rPr>
              <a:t>elationships </a:t>
            </a:r>
            <a:r>
              <a:rPr lang="en-GB" b="0" dirty="0">
                <a:cs typeface="Calibri"/>
              </a:rPr>
              <a:t>and sex education guidance was issued (in 2000).  These issues are some of the reasons why RSHE is being introduced as a statutory subject.</a:t>
            </a:r>
          </a:p>
          <a:p>
            <a:pPr rtl="0"/>
            <a:endParaRPr lang="en-GB" dirty="0">
              <a:cs typeface="Calibri"/>
            </a:endParaRPr>
          </a:p>
          <a:p>
            <a:pPr rtl="0"/>
            <a:endParaRPr lang="en-GB" b="0" dirty="0">
              <a:cs typeface="Calibri"/>
            </a:endParaRPr>
          </a:p>
          <a:p>
            <a:pPr rtl="0"/>
            <a:endParaRPr lang="en-GB"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4</a:t>
            </a:fld>
            <a:endParaRPr lang="en-GB" dirty="0"/>
          </a:p>
        </p:txBody>
      </p:sp>
    </p:spTree>
    <p:extLst>
      <p:ext uri="{BB962C8B-B14F-4D97-AF65-F5344CB8AC3E}">
        <p14:creationId xmlns:p14="http://schemas.microsoft.com/office/powerpoint/2010/main" val="3443823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5</a:t>
            </a:fld>
            <a:endParaRPr lang="en-GB" dirty="0"/>
          </a:p>
        </p:txBody>
      </p:sp>
    </p:spTree>
    <p:extLst>
      <p:ext uri="{BB962C8B-B14F-4D97-AF65-F5344CB8AC3E}">
        <p14:creationId xmlns:p14="http://schemas.microsoft.com/office/powerpoint/2010/main" val="915425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15E072-7172-4AAE-B892-739957E607A5}" type="slidenum">
              <a:rPr lang="en-GB" smtClean="0"/>
              <a:t>6</a:t>
            </a:fld>
            <a:endParaRPr lang="en-GB" dirty="0"/>
          </a:p>
        </p:txBody>
      </p:sp>
    </p:spTree>
    <p:extLst>
      <p:ext uri="{BB962C8B-B14F-4D97-AF65-F5344CB8AC3E}">
        <p14:creationId xmlns:p14="http://schemas.microsoft.com/office/powerpoint/2010/main" val="305747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7</a:t>
            </a:fld>
            <a:endParaRPr lang="en-GB" dirty="0"/>
          </a:p>
        </p:txBody>
      </p:sp>
    </p:spTree>
    <p:extLst>
      <p:ext uri="{BB962C8B-B14F-4D97-AF65-F5344CB8AC3E}">
        <p14:creationId xmlns:p14="http://schemas.microsoft.com/office/powerpoint/2010/main" val="3548201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cs typeface="Calibri"/>
              </a:rPr>
              <a:t>These are all pieces of legislation or guidance that support the delivery of RSHE:</a:t>
            </a:r>
          </a:p>
          <a:p>
            <a:pPr rtl="0"/>
            <a:endParaRPr lang="en-GB" dirty="0">
              <a:cs typeface="Calibri"/>
            </a:endParaRPr>
          </a:p>
          <a:p>
            <a:pPr rtl="0"/>
            <a:r>
              <a:rPr lang="en-GB" b="0" dirty="0">
                <a:cs typeface="Calibri"/>
              </a:rPr>
              <a:t>Ofsted now inspect schools on pupils’ personal development which includes topics relevant to RSHE, such as physical and mental health,  resilience, and an appreciation of diversity </a:t>
            </a:r>
          </a:p>
          <a:p>
            <a:pPr rtl="0"/>
            <a:endParaRPr lang="en-GB" dirty="0">
              <a:cs typeface="Calibri"/>
            </a:endParaRPr>
          </a:p>
          <a:p>
            <a:pPr rtl="0"/>
            <a:r>
              <a:rPr lang="en-GB" b="0" dirty="0">
                <a:cs typeface="Calibri"/>
              </a:rPr>
              <a:t>The Equality Act requires schools to ensure that all pupils are able to access the curriculum and that they are not subjected to discrimination or prejudice</a:t>
            </a:r>
          </a:p>
          <a:p>
            <a:pPr rtl="0"/>
            <a:endParaRPr lang="en-GB" dirty="0">
              <a:cs typeface="Calibri"/>
            </a:endParaRPr>
          </a:p>
          <a:p>
            <a:pPr rtl="0"/>
            <a:r>
              <a:rPr lang="en-GB" b="0" dirty="0">
                <a:cs typeface="Calibri"/>
              </a:rPr>
              <a:t>The National Curriculum for science covers teachin</a:t>
            </a:r>
            <a:r>
              <a:rPr lang="en-GB" dirty="0">
                <a:cs typeface="Calibri"/>
              </a:rPr>
              <a:t>g on reproduction and pregnancy</a:t>
            </a:r>
          </a:p>
          <a:p>
            <a:pPr rtl="0"/>
            <a:endParaRPr lang="en-GB" b="0" dirty="0">
              <a:cs typeface="Calibri"/>
            </a:endParaRPr>
          </a:p>
          <a:p>
            <a:pPr rtl="0"/>
            <a:r>
              <a:rPr lang="en-GB" dirty="0">
                <a:cs typeface="Calibri"/>
              </a:rPr>
              <a:t>The Framework for Early Years sets out how children’s early education should include teaching on things like sharing, friendships, and understanding their feelings </a:t>
            </a:r>
          </a:p>
          <a:p>
            <a:pPr rtl="0"/>
            <a:endParaRPr lang="en-GB" b="0" dirty="0">
              <a:cs typeface="Calibri"/>
            </a:endParaRPr>
          </a:p>
          <a:p>
            <a:pPr rtl="0"/>
            <a:r>
              <a:rPr lang="en-GB" dirty="0">
                <a:cs typeface="Calibri"/>
              </a:rPr>
              <a:t>The framework for mental health in schools sets out the way in which schools will be supported to help pupils stay mentally well, and this whole school approach includes teaching within RSHE </a:t>
            </a:r>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9</a:t>
            </a:fld>
            <a:endParaRPr lang="en-GB" dirty="0"/>
          </a:p>
        </p:txBody>
      </p:sp>
    </p:spTree>
    <p:extLst>
      <p:ext uri="{BB962C8B-B14F-4D97-AF65-F5344CB8AC3E}">
        <p14:creationId xmlns:p14="http://schemas.microsoft.com/office/powerpoint/2010/main" val="765162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British Values is a strand of the curriculum which can be used to deliver some of the key elements of the new RSHE programme, particularly those topics of respect, tolerance and diversity </a:t>
            </a:r>
          </a:p>
        </p:txBody>
      </p:sp>
      <p:sp>
        <p:nvSpPr>
          <p:cNvPr id="4" name="Slide Number Placeholder 3"/>
          <p:cNvSpPr>
            <a:spLocks noGrp="1"/>
          </p:cNvSpPr>
          <p:nvPr>
            <p:ph type="sldNum" sz="quarter" idx="5"/>
          </p:nvPr>
        </p:nvSpPr>
        <p:spPr/>
        <p:txBody>
          <a:bodyPr/>
          <a:lstStyle/>
          <a:p>
            <a:fld id="{7315E072-7172-4AAE-B892-739957E607A5}" type="slidenum">
              <a:rPr lang="en-GB" smtClean="0"/>
              <a:t>10</a:t>
            </a:fld>
            <a:endParaRPr lang="en-GB" dirty="0"/>
          </a:p>
        </p:txBody>
      </p:sp>
    </p:spTree>
    <p:extLst>
      <p:ext uri="{BB962C8B-B14F-4D97-AF65-F5344CB8AC3E}">
        <p14:creationId xmlns:p14="http://schemas.microsoft.com/office/powerpoint/2010/main" val="400606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b="0" dirty="0">
                <a:cs typeface="Calibri"/>
              </a:rPr>
              <a:t>The key point to note about the Equalities Act is that the curriculum is exempt from its provisions.</a:t>
            </a:r>
          </a:p>
          <a:p>
            <a:pPr rtl="0"/>
            <a:endParaRPr lang="en-GB" dirty="0">
              <a:cs typeface="Calibri"/>
            </a:endParaRPr>
          </a:p>
          <a:p>
            <a:r>
              <a:rPr lang="en-GB" b="0" dirty="0">
                <a:cs typeface="Calibri"/>
              </a:rPr>
              <a:t>This means that regardless of the class’s protected characteristics, schools can still teach sensitive or challenging topics.  There is more detail in the DfE guidance</a:t>
            </a:r>
            <a:r>
              <a:rPr lang="en-GB" dirty="0">
                <a:cs typeface="Calibri"/>
              </a:rPr>
              <a:t>: </a:t>
            </a:r>
            <a:r>
              <a:rPr lang="en-GB" dirty="0">
                <a:cs typeface="Calibri"/>
                <a:hlinkClick r:id="rId3"/>
              </a:rPr>
              <a:t>https://assets.publishing.service.gov.uk/government/uploads/system/uploads/attachment_data/file/315587/Equality_Act_Advice_Final.pdf</a:t>
            </a:r>
            <a:endParaRPr lang="en-GB" dirty="0">
              <a:cs typeface="Calibri"/>
            </a:endParaRPr>
          </a:p>
          <a:p>
            <a:endParaRPr lang="en-GB" b="0" dirty="0">
              <a:cs typeface="Calibri"/>
            </a:endParaRPr>
          </a:p>
          <a:p>
            <a:r>
              <a:rPr lang="en-GB" dirty="0">
                <a:cs typeface="Calibri"/>
              </a:rPr>
              <a:t>Essentially, the Act states that even if a pupil or his/her family have a protected characteristic, the school can still teach topics which may be at odds with that characteristic. </a:t>
            </a:r>
            <a:endParaRPr lang="en-GB" b="0" dirty="0">
              <a:cs typeface="Calibri"/>
            </a:endParaRPr>
          </a:p>
        </p:txBody>
      </p:sp>
      <p:sp>
        <p:nvSpPr>
          <p:cNvPr id="4" name="Slide Number Placeholder 3"/>
          <p:cNvSpPr>
            <a:spLocks noGrp="1"/>
          </p:cNvSpPr>
          <p:nvPr>
            <p:ph type="sldNum" sz="quarter" idx="5"/>
          </p:nvPr>
        </p:nvSpPr>
        <p:spPr/>
        <p:txBody>
          <a:bodyPr/>
          <a:lstStyle/>
          <a:p>
            <a:fld id="{7315E072-7172-4AAE-B892-739957E607A5}" type="slidenum">
              <a:rPr lang="en-GB" smtClean="0"/>
              <a:t>11</a:t>
            </a:fld>
            <a:endParaRPr lang="en-GB" dirty="0"/>
          </a:p>
        </p:txBody>
      </p:sp>
    </p:spTree>
    <p:extLst>
      <p:ext uri="{BB962C8B-B14F-4D97-AF65-F5344CB8AC3E}">
        <p14:creationId xmlns:p14="http://schemas.microsoft.com/office/powerpoint/2010/main" val="2031720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Autofit/>
          </a:bodyPr>
          <a:lstStyle>
            <a:lvl1pPr algn="ctr">
              <a:defRPr sz="4800"/>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6" name="Slide Number Placeholder 5"/>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4183117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2704637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1608833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6563072" cy="792088"/>
          </a:xfrm>
        </p:spPr>
        <p:txBody>
          <a:bodyPr>
            <a:normAutofit/>
          </a:bodyPr>
          <a:lstStyle>
            <a:lvl1pPr algn="l">
              <a:defRPr sz="3600" b="1"/>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321865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547735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3335443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1769123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2315314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3269482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4294784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F765277-63EE-4023-AB7B-646CCA5D70BF}" type="datetimeFigureOut">
              <a:rPr lang="en-GB" smtClean="0"/>
              <a:t>15/01/2021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7D69C04-8674-46A7-ACFF-2E5E3416FFB8}" type="slidenum">
              <a:rPr lang="en-GB" smtClean="0"/>
              <a:t>‹#›</a:t>
            </a:fld>
            <a:endParaRPr lang="en-GB" dirty="0"/>
          </a:p>
        </p:txBody>
      </p:sp>
    </p:spTree>
    <p:extLst>
      <p:ext uri="{BB962C8B-B14F-4D97-AF65-F5344CB8AC3E}">
        <p14:creationId xmlns:p14="http://schemas.microsoft.com/office/powerpoint/2010/main" val="3234416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http://cdn.vectorstock.com/i/composite/11,68/purple-background-vector-241168.jp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4232"/>
            <a:ext cx="6665331" cy="664528"/>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765277-63EE-4023-AB7B-646CCA5D70BF}" type="datetimeFigureOut">
              <a:rPr lang="en-GB" smtClean="0"/>
              <a:t>15/01/2021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D69C04-8674-46A7-ACFF-2E5E3416FFB8}" type="slidenum">
              <a:rPr lang="en-GB" smtClean="0"/>
              <a:t>‹#›</a:t>
            </a:fld>
            <a:endParaRPr lang="en-GB" dirty="0"/>
          </a:p>
        </p:txBody>
      </p:sp>
      <p:pic>
        <p:nvPicPr>
          <p:cNvPr id="7" name="Picture 6" descr="http://cdn.vectorstock.com/i/composite/11,68/purple-background-vector-241168.jpg"/>
          <p:cNvPicPr/>
          <p:nvPr userDrawn="1"/>
        </p:nvPicPr>
        <p:blipFill>
          <a:blip r:embed="rId13" r:link="rId14">
            <a:extLst>
              <a:ext uri="{28A0092B-C50C-407E-A947-70E740481C1C}">
                <a14:useLocalDpi xmlns:a14="http://schemas.microsoft.com/office/drawing/2010/main" val="0"/>
              </a:ext>
            </a:extLst>
          </a:blip>
          <a:srcRect t="10193" b="59892"/>
          <a:stretch>
            <a:fillRect/>
          </a:stretch>
        </p:blipFill>
        <p:spPr bwMode="auto">
          <a:xfrm>
            <a:off x="0" y="0"/>
            <a:ext cx="9144000" cy="753110"/>
          </a:xfrm>
          <a:prstGeom prst="rect">
            <a:avLst/>
          </a:prstGeom>
          <a:noFill/>
          <a:ln>
            <a:noFill/>
          </a:ln>
        </p:spPr>
      </p:pic>
      <p:pic>
        <p:nvPicPr>
          <p:cNvPr id="8" name="Picture 7" descr="http://cdn.vectorstock.com/i/composite/11,68/purple-background-vector-241168.jpg"/>
          <p:cNvPicPr/>
          <p:nvPr userDrawn="1"/>
        </p:nvPicPr>
        <p:blipFill rotWithShape="1">
          <a:blip r:embed="rId13" r:link="rId14">
            <a:extLst>
              <a:ext uri="{28A0092B-C50C-407E-A947-70E740481C1C}">
                <a14:useLocalDpi xmlns:a14="http://schemas.microsoft.com/office/drawing/2010/main" val="0"/>
              </a:ext>
            </a:extLst>
          </a:blip>
          <a:srcRect t="54878" b="10459"/>
          <a:stretch>
            <a:fillRect/>
          </a:stretch>
        </p:blipFill>
        <p:spPr bwMode="auto">
          <a:xfrm>
            <a:off x="0" y="5301208"/>
            <a:ext cx="9144000" cy="1556792"/>
          </a:xfrm>
          <a:prstGeom prst="rect">
            <a:avLst/>
          </a:prstGeom>
          <a:noFill/>
          <a:ln>
            <a:noFill/>
          </a:ln>
        </p:spPr>
      </p:pic>
      <p:sp>
        <p:nvSpPr>
          <p:cNvPr id="9" name="Text Box 4"/>
          <p:cNvSpPr txBox="1">
            <a:spLocks noChangeArrowheads="1"/>
          </p:cNvSpPr>
          <p:nvPr userDrawn="1"/>
        </p:nvSpPr>
        <p:spPr bwMode="auto">
          <a:xfrm>
            <a:off x="179512" y="6343287"/>
            <a:ext cx="8784976" cy="326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endParaRPr lang="en-GB" sz="600" dirty="0">
              <a:effectLst/>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p:cNvPicPr>
            <a:picLocks noChangeAspect="1"/>
          </p:cNvPicPr>
          <p:nvPr userDrawn="1"/>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t="16460" r="13123" b="24373"/>
          <a:stretch/>
        </p:blipFill>
        <p:spPr bwMode="auto">
          <a:xfrm>
            <a:off x="7194539" y="627751"/>
            <a:ext cx="1841957" cy="468418"/>
          </a:xfrm>
          <a:prstGeom prst="rect">
            <a:avLst/>
          </a:prstGeom>
          <a:ln>
            <a:noFill/>
          </a:ln>
          <a:extLst>
            <a:ext uri="{53640926-AAD7-44D8-BBD7-CCE9431645EC}">
              <a14:shadowObscured xmlns:a14="http://schemas.microsoft.com/office/drawing/2010/main"/>
            </a:ext>
          </a:extLst>
        </p:spPr>
      </p:pic>
      <p:sp>
        <p:nvSpPr>
          <p:cNvPr id="10" name="Rectangle 9"/>
          <p:cNvSpPr/>
          <p:nvPr userDrawn="1"/>
        </p:nvSpPr>
        <p:spPr>
          <a:xfrm>
            <a:off x="0" y="6093296"/>
            <a:ext cx="9144000" cy="584775"/>
          </a:xfrm>
          <a:prstGeom prst="rect">
            <a:avLst/>
          </a:prstGeom>
        </p:spPr>
        <p:txBody>
          <a:bodyPr wrap="square">
            <a:spAutoFit/>
          </a:bodyPr>
          <a:lstStyle/>
          <a:p>
            <a:pPr algn="ctr">
              <a:spcAft>
                <a:spcPts val="0"/>
              </a:spcAft>
            </a:pPr>
            <a:r>
              <a:rPr lang="en-US" sz="900" b="1" i="1" dirty="0">
                <a:solidFill>
                  <a:srgbClr val="FFFFFF"/>
                </a:solidFill>
                <a:effectLst/>
                <a:latin typeface="Segoe UI" panose="020B0502040204020203" pitchFamily="34" charset="0"/>
                <a:ea typeface="Segoe UI" panose="020B0502040204020203" pitchFamily="34" charset="0"/>
                <a:cs typeface="Segoe UI" panose="020B0502040204020203" pitchFamily="34" charset="0"/>
              </a:rPr>
              <a:t>Rotherham School Improvement Partnership Mission:</a:t>
            </a:r>
            <a:endParaRPr lang="en-GB" sz="900" dirty="0">
              <a:effectLst/>
              <a:latin typeface="Segoe UI" panose="020B0502040204020203" pitchFamily="34" charset="0"/>
              <a:ea typeface="Segoe UI" panose="020B0502040204020203" pitchFamily="34" charset="0"/>
              <a:cs typeface="Segoe UI" panose="020B0502040204020203" pitchFamily="34" charset="0"/>
            </a:endParaRPr>
          </a:p>
          <a:p>
            <a:pPr algn="ctr">
              <a:spcAft>
                <a:spcPts val="0"/>
              </a:spcAft>
            </a:pPr>
            <a:r>
              <a:rPr lang="en-US" sz="800" i="1" dirty="0">
                <a:solidFill>
                  <a:srgbClr val="FFFFFF"/>
                </a:solidFill>
                <a:effectLst/>
                <a:latin typeface="Segoe UI" panose="020B0502040204020203" pitchFamily="34" charset="0"/>
                <a:ea typeface="Segoe UI" panose="020B0502040204020203" pitchFamily="34" charset="0"/>
                <a:cs typeface="Segoe UI" panose="020B0502040204020203" pitchFamily="34" charset="0"/>
              </a:rPr>
              <a:t>all students making at least good progress; no underperforming cohorts; all teachers delivering at least good learning; and all schools moving to at least the next level of successful performance</a:t>
            </a:r>
          </a:p>
          <a:p>
            <a:pPr algn="ctr">
              <a:spcAft>
                <a:spcPts val="0"/>
              </a:spcAft>
            </a:pPr>
            <a:endParaRPr lang="en-US" sz="800" i="1" dirty="0">
              <a:solidFill>
                <a:srgbClr val="FFFFFF"/>
              </a:solidFill>
              <a:effectLst/>
              <a:latin typeface="Segoe UI" panose="020B0502040204020203" pitchFamily="34" charset="0"/>
              <a:ea typeface="Segoe UI" panose="020B0502040204020203" pitchFamily="34" charset="0"/>
              <a:cs typeface="Segoe UI" panose="020B0502040204020203" pitchFamily="34" charset="0"/>
            </a:endParaRPr>
          </a:p>
          <a:p>
            <a:pPr algn="ctr">
              <a:spcAft>
                <a:spcPts val="0"/>
              </a:spcAft>
            </a:pPr>
            <a:r>
              <a:rPr lang="en-GB" sz="700" b="1" kern="1200" dirty="0">
                <a:solidFill>
                  <a:schemeClr val="bg1"/>
                </a:solidFill>
                <a:effectLst/>
                <a:latin typeface="+mn-lt"/>
                <a:ea typeface="+mn-ea"/>
                <a:cs typeface="+mn-cs"/>
              </a:rPr>
              <a:t>© Rotherham Local Authority (RoSiS) owns this document and it is subject to copyright laws. We will take appropriate action against someone found to be unlawfully using this document.</a:t>
            </a:r>
            <a:endParaRPr lang="en-GB" sz="100" b="1" dirty="0">
              <a:solidFill>
                <a:schemeClr val="bg1"/>
              </a:solidFill>
              <a:effectLst/>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26579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36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628800"/>
            <a:ext cx="7772400" cy="1470025"/>
          </a:xfrm>
        </p:spPr>
        <p:txBody>
          <a:bodyPr/>
          <a:lstStyle/>
          <a:p>
            <a:r>
              <a:rPr lang="en-GB" dirty="0"/>
              <a:t>Relationships, Health and Sex Education</a:t>
            </a:r>
          </a:p>
        </p:txBody>
      </p:sp>
      <p:sp>
        <p:nvSpPr>
          <p:cNvPr id="3" name="Subtitle 2"/>
          <p:cNvSpPr>
            <a:spLocks noGrp="1"/>
          </p:cNvSpPr>
          <p:nvPr>
            <p:ph type="subTitle" idx="1"/>
          </p:nvPr>
        </p:nvSpPr>
        <p:spPr>
          <a:xfrm>
            <a:off x="1403648" y="3429000"/>
            <a:ext cx="6400800" cy="1752600"/>
          </a:xfrm>
        </p:spPr>
        <p:txBody>
          <a:bodyPr/>
          <a:lstStyle/>
          <a:p>
            <a:endParaRPr lang="en-GB" dirty="0"/>
          </a:p>
        </p:txBody>
      </p:sp>
    </p:spTree>
    <p:extLst>
      <p:ext uri="{BB962C8B-B14F-4D97-AF65-F5344CB8AC3E}">
        <p14:creationId xmlns:p14="http://schemas.microsoft.com/office/powerpoint/2010/main" val="3394452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42076634-093A-46BE-8175-263851168C57}"/>
              </a:ext>
            </a:extLst>
          </p:cNvPr>
          <p:cNvSpPr>
            <a:spLocks noGrp="1"/>
          </p:cNvSpPr>
          <p:nvPr>
            <p:ph idx="1"/>
          </p:nvPr>
        </p:nvSpPr>
        <p:spPr>
          <a:xfrm>
            <a:off x="457200" y="1772816"/>
            <a:ext cx="6203032" cy="4353347"/>
          </a:xfrm>
        </p:spPr>
        <p:txBody>
          <a:bodyPr>
            <a:normAutofit/>
          </a:bodyPr>
          <a:lstStyle/>
          <a:p>
            <a:r>
              <a:rPr lang="en-GB" sz="2400" dirty="0"/>
              <a:t>Understanding that freedom to hold other faiths and beliefs is protected in law</a:t>
            </a:r>
          </a:p>
          <a:p>
            <a:r>
              <a:rPr lang="en-GB" sz="2400" dirty="0"/>
              <a:t>An acceptance that different faiths and beliefs should be tolerated and not the cause for prejudicial or discriminatory behaviour</a:t>
            </a:r>
          </a:p>
          <a:p>
            <a:r>
              <a:rPr lang="en-GB" sz="2400" dirty="0"/>
              <a:t>Further tolerance and harmony between different cultural traditions</a:t>
            </a:r>
          </a:p>
          <a:p>
            <a:r>
              <a:rPr lang="en-GB" sz="2400" dirty="0"/>
              <a:t>Encourage respect for other people</a:t>
            </a:r>
          </a:p>
        </p:txBody>
      </p:sp>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Promoting British Values (statutory)</a:t>
            </a:r>
          </a:p>
        </p:txBody>
      </p:sp>
      <p:pic>
        <p:nvPicPr>
          <p:cNvPr id="12" name="Picture 11">
            <a:extLst>
              <a:ext uri="{FF2B5EF4-FFF2-40B4-BE49-F238E27FC236}">
                <a16:creationId xmlns:a16="http://schemas.microsoft.com/office/drawing/2014/main" id="{C9216B1D-26E4-4F26-9872-47E0C5D8E455}"/>
              </a:ext>
            </a:extLst>
          </p:cNvPr>
          <p:cNvPicPr>
            <a:picLocks noChangeAspect="1"/>
          </p:cNvPicPr>
          <p:nvPr/>
        </p:nvPicPr>
        <p:blipFill>
          <a:blip r:embed="rId3">
            <a:clrChange>
              <a:clrFrom>
                <a:srgbClr val="FDFDFD"/>
              </a:clrFrom>
              <a:clrTo>
                <a:srgbClr val="FDFDFD">
                  <a:alpha val="0"/>
                </a:srgbClr>
              </a:clrTo>
            </a:clrChange>
          </a:blip>
          <a:stretch>
            <a:fillRect/>
          </a:stretch>
        </p:blipFill>
        <p:spPr>
          <a:xfrm>
            <a:off x="6660232" y="1124744"/>
            <a:ext cx="2334970" cy="1725318"/>
          </a:xfrm>
          <a:prstGeom prst="rect">
            <a:avLst/>
          </a:prstGeom>
        </p:spPr>
      </p:pic>
    </p:spTree>
    <p:extLst>
      <p:ext uri="{BB962C8B-B14F-4D97-AF65-F5344CB8AC3E}">
        <p14:creationId xmlns:p14="http://schemas.microsoft.com/office/powerpoint/2010/main" val="39179015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a:bodyPr>
          <a:lstStyle/>
          <a:p>
            <a:r>
              <a:rPr lang="en-GB" dirty="0"/>
              <a:t>Equalities Act 2010</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400" dirty="0"/>
              <a:t>Schools have a </a:t>
            </a:r>
            <a:r>
              <a:rPr lang="en-GB" sz="2400" dirty="0">
                <a:solidFill>
                  <a:srgbClr val="600060"/>
                </a:solidFill>
              </a:rPr>
              <a:t>legal duty </a:t>
            </a:r>
            <a:r>
              <a:rPr lang="en-GB" sz="2400" dirty="0"/>
              <a:t>to promote equality and prevent discrimination</a:t>
            </a:r>
          </a:p>
          <a:p>
            <a:r>
              <a:rPr lang="en-GB" sz="2400" dirty="0"/>
              <a:t>The </a:t>
            </a:r>
            <a:r>
              <a:rPr lang="en-GB" sz="2400" i="1" dirty="0"/>
              <a:t>content</a:t>
            </a:r>
            <a:r>
              <a:rPr lang="en-GB" sz="2400" dirty="0"/>
              <a:t> of the curriculum is excluded from the Act</a:t>
            </a:r>
          </a:p>
          <a:p>
            <a:r>
              <a:rPr lang="en-GB" sz="2400" dirty="0"/>
              <a:t>Schools are free to include a full range of issues, ideas and materials in their lessons, and to expose pupils to thoughts and ideas of all kinds</a:t>
            </a:r>
          </a:p>
          <a:p>
            <a:r>
              <a:rPr lang="en-GB" sz="2400" dirty="0"/>
              <a:t>Schools can teach without fear or legal challenge based on a protected characteristic (e.g. gender, disability or religion)</a:t>
            </a:r>
          </a:p>
        </p:txBody>
      </p:sp>
    </p:spTree>
    <p:extLst>
      <p:ext uri="{BB962C8B-B14F-4D97-AF65-F5344CB8AC3E}">
        <p14:creationId xmlns:p14="http://schemas.microsoft.com/office/powerpoint/2010/main" val="38971966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a:bodyPr>
          <a:lstStyle/>
          <a:p>
            <a:r>
              <a:rPr lang="en-GB" dirty="0"/>
              <a:t>New Ofsted Framework</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6995120" cy="4353347"/>
          </a:xfrm>
        </p:spPr>
        <p:txBody>
          <a:bodyPr>
            <a:normAutofit/>
          </a:bodyPr>
          <a:lstStyle/>
          <a:p>
            <a:r>
              <a:rPr lang="en-GB" sz="2400" dirty="0"/>
              <a:t>Inspectors will check on how schools deliver their duties under the Equalities Act</a:t>
            </a:r>
          </a:p>
          <a:p>
            <a:r>
              <a:rPr lang="en-GB" sz="2400" dirty="0"/>
              <a:t>Schools will be given specific judgement on how well they teach:</a:t>
            </a:r>
          </a:p>
          <a:p>
            <a:pPr lvl="1"/>
            <a:r>
              <a:rPr lang="en-GB" dirty="0">
                <a:solidFill>
                  <a:srgbClr val="600060"/>
                </a:solidFill>
              </a:rPr>
              <a:t>British Values</a:t>
            </a:r>
          </a:p>
          <a:p>
            <a:pPr lvl="1"/>
            <a:r>
              <a:rPr lang="en-GB" dirty="0">
                <a:solidFill>
                  <a:srgbClr val="600060"/>
                </a:solidFill>
              </a:rPr>
              <a:t>Respect for other people’s differences</a:t>
            </a:r>
          </a:p>
          <a:p>
            <a:pPr lvl="1"/>
            <a:r>
              <a:rPr lang="en-GB" dirty="0">
                <a:solidFill>
                  <a:srgbClr val="600060"/>
                </a:solidFill>
              </a:rPr>
              <a:t>An understanding and appreciation of diversity</a:t>
            </a:r>
          </a:p>
        </p:txBody>
      </p:sp>
      <p:pic>
        <p:nvPicPr>
          <p:cNvPr id="4" name="Picture 3">
            <a:extLst>
              <a:ext uri="{FF2B5EF4-FFF2-40B4-BE49-F238E27FC236}">
                <a16:creationId xmlns:a16="http://schemas.microsoft.com/office/drawing/2014/main" id="{0C6462F9-518E-4487-BCD8-9B3B1B6004D7}"/>
              </a:ext>
            </a:extLst>
          </p:cNvPr>
          <p:cNvPicPr>
            <a:picLocks noChangeAspect="1"/>
          </p:cNvPicPr>
          <p:nvPr/>
        </p:nvPicPr>
        <p:blipFill>
          <a:blip r:embed="rId3"/>
          <a:stretch>
            <a:fillRect/>
          </a:stretch>
        </p:blipFill>
        <p:spPr>
          <a:xfrm>
            <a:off x="7469261" y="1205396"/>
            <a:ext cx="1384945" cy="789607"/>
          </a:xfrm>
          <a:prstGeom prst="rect">
            <a:avLst/>
          </a:prstGeom>
        </p:spPr>
      </p:pic>
    </p:spTree>
    <p:extLst>
      <p:ext uri="{BB962C8B-B14F-4D97-AF65-F5344CB8AC3E}">
        <p14:creationId xmlns:p14="http://schemas.microsoft.com/office/powerpoint/2010/main" val="1694986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FA377C-32F5-410F-A09D-4D9F7EFF91DA}"/>
              </a:ext>
            </a:extLst>
          </p:cNvPr>
          <p:cNvSpPr>
            <a:spLocks noGrp="1"/>
          </p:cNvSpPr>
          <p:nvPr>
            <p:ph idx="1"/>
          </p:nvPr>
        </p:nvSpPr>
        <p:spPr/>
        <p:txBody>
          <a:bodyPr anchor="t"/>
          <a:lstStyle/>
          <a:p>
            <a:pPr marL="0" indent="0" algn="ctr">
              <a:buNone/>
            </a:pPr>
            <a:r>
              <a:rPr lang="en-GB" b="1" dirty="0"/>
              <a:t>The curriculum</a:t>
            </a:r>
          </a:p>
        </p:txBody>
      </p:sp>
    </p:spTree>
    <p:extLst>
      <p:ext uri="{BB962C8B-B14F-4D97-AF65-F5344CB8AC3E}">
        <p14:creationId xmlns:p14="http://schemas.microsoft.com/office/powerpoint/2010/main" val="3208815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National curriculum science KS1 – children learn:</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That animals including humans, move, feed, grow, uses their senses and reproduce</a:t>
            </a:r>
          </a:p>
          <a:p>
            <a:r>
              <a:rPr lang="en-GB" sz="2200" dirty="0"/>
              <a:t>To recognise and compare the main external parts of the bodies of humans</a:t>
            </a:r>
          </a:p>
          <a:p>
            <a:r>
              <a:rPr lang="en-GB" sz="2200" dirty="0"/>
              <a:t>That humans and animals can produce offspring and these grow into adults</a:t>
            </a:r>
          </a:p>
          <a:p>
            <a:r>
              <a:rPr lang="en-GB" sz="2200" dirty="0"/>
              <a:t>To recognise similarities and differences between themselves and others and treat others with sensitivity</a:t>
            </a:r>
          </a:p>
          <a:p>
            <a:pPr marL="0" indent="0" algn="ctr">
              <a:buNone/>
            </a:pPr>
            <a:endParaRPr lang="en-GB" sz="1200" b="1" dirty="0">
              <a:solidFill>
                <a:srgbClr val="600060"/>
              </a:solidFill>
            </a:endParaRPr>
          </a:p>
          <a:p>
            <a:pPr marL="0" indent="0" algn="ctr">
              <a:buNone/>
            </a:pPr>
            <a:r>
              <a:rPr lang="en-GB" sz="2400" b="1" dirty="0">
                <a:solidFill>
                  <a:srgbClr val="600060"/>
                </a:solidFill>
              </a:rPr>
              <a:t>These topics are statutory – there is no right to withdraw</a:t>
            </a:r>
          </a:p>
        </p:txBody>
      </p:sp>
    </p:spTree>
    <p:extLst>
      <p:ext uri="{BB962C8B-B14F-4D97-AF65-F5344CB8AC3E}">
        <p14:creationId xmlns:p14="http://schemas.microsoft.com/office/powerpoint/2010/main" val="37935453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National curriculum KS2 – children learn:</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6563072" cy="4353347"/>
          </a:xfrm>
        </p:spPr>
        <p:txBody>
          <a:bodyPr>
            <a:normAutofit/>
          </a:bodyPr>
          <a:lstStyle/>
          <a:p>
            <a:r>
              <a:rPr lang="en-GB" sz="2200" dirty="0"/>
              <a:t>That the life processes common to humans and other animals include nutrition, growth and reproduction</a:t>
            </a:r>
          </a:p>
          <a:p>
            <a:r>
              <a:rPr lang="en-GB" sz="2200" dirty="0"/>
              <a:t>About the main stages of the human life cycle</a:t>
            </a:r>
          </a:p>
          <a:p>
            <a:r>
              <a:rPr lang="en-GB" sz="2200" dirty="0"/>
              <a:t>Children should learn about puberty before they experience it themselves</a:t>
            </a:r>
          </a:p>
          <a:p>
            <a:pPr marL="0" indent="0">
              <a:buNone/>
            </a:pPr>
            <a:endParaRPr lang="en-GB" sz="1200" b="1" dirty="0">
              <a:solidFill>
                <a:srgbClr val="600060"/>
              </a:solidFill>
            </a:endParaRPr>
          </a:p>
          <a:p>
            <a:pPr marL="0" indent="0">
              <a:buNone/>
            </a:pPr>
            <a:endParaRPr lang="en-GB" sz="1200" b="1" dirty="0">
              <a:solidFill>
                <a:srgbClr val="600060"/>
              </a:solidFill>
            </a:endParaRPr>
          </a:p>
          <a:p>
            <a:pPr marL="0" indent="0">
              <a:buNone/>
            </a:pPr>
            <a:endParaRPr lang="en-GB" sz="1200" b="1" dirty="0">
              <a:solidFill>
                <a:srgbClr val="600060"/>
              </a:solidFill>
            </a:endParaRPr>
          </a:p>
          <a:p>
            <a:pPr marL="0" indent="0" algn="ctr">
              <a:buNone/>
            </a:pPr>
            <a:r>
              <a:rPr lang="en-GB" sz="2400" b="1" dirty="0">
                <a:solidFill>
                  <a:srgbClr val="600060"/>
                </a:solidFill>
              </a:rPr>
              <a:t>These topics are statutory – there is no right to withdraw</a:t>
            </a:r>
          </a:p>
        </p:txBody>
      </p:sp>
      <p:pic>
        <p:nvPicPr>
          <p:cNvPr id="4" name="Picture 3">
            <a:extLst>
              <a:ext uri="{FF2B5EF4-FFF2-40B4-BE49-F238E27FC236}">
                <a16:creationId xmlns:a16="http://schemas.microsoft.com/office/drawing/2014/main" id="{8F6EA7D1-4C60-48F0-A0E8-DB6F38C85369}"/>
              </a:ext>
            </a:extLst>
          </p:cNvPr>
          <p:cNvPicPr>
            <a:picLocks noChangeAspect="1"/>
          </p:cNvPicPr>
          <p:nvPr/>
        </p:nvPicPr>
        <p:blipFill>
          <a:blip r:embed="rId3"/>
          <a:stretch>
            <a:fillRect/>
          </a:stretch>
        </p:blipFill>
        <p:spPr>
          <a:xfrm>
            <a:off x="7439391" y="1752149"/>
            <a:ext cx="1541318" cy="1316812"/>
          </a:xfrm>
          <a:prstGeom prst="rect">
            <a:avLst/>
          </a:prstGeom>
        </p:spPr>
      </p:pic>
      <p:pic>
        <p:nvPicPr>
          <p:cNvPr id="5" name="Picture 4">
            <a:extLst>
              <a:ext uri="{FF2B5EF4-FFF2-40B4-BE49-F238E27FC236}">
                <a16:creationId xmlns:a16="http://schemas.microsoft.com/office/drawing/2014/main" id="{0F13E202-5D96-4BEE-B571-E32202233B00}"/>
              </a:ext>
            </a:extLst>
          </p:cNvPr>
          <p:cNvPicPr>
            <a:picLocks noChangeAspect="1"/>
          </p:cNvPicPr>
          <p:nvPr/>
        </p:nvPicPr>
        <p:blipFill>
          <a:blip r:embed="rId4"/>
          <a:stretch>
            <a:fillRect/>
          </a:stretch>
        </p:blipFill>
        <p:spPr>
          <a:xfrm>
            <a:off x="7437858" y="3212977"/>
            <a:ext cx="1542851" cy="1872208"/>
          </a:xfrm>
          <a:prstGeom prst="rect">
            <a:avLst/>
          </a:prstGeom>
        </p:spPr>
      </p:pic>
    </p:spTree>
    <p:extLst>
      <p:ext uri="{BB962C8B-B14F-4D97-AF65-F5344CB8AC3E}">
        <p14:creationId xmlns:p14="http://schemas.microsoft.com/office/powerpoint/2010/main" val="8116892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a:bodyPr>
          <a:lstStyle/>
          <a:p>
            <a:r>
              <a:rPr lang="en-GB" dirty="0"/>
              <a:t>Years 5 and 6 will learn to:</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Describe the differences in the life cycles of a mammal, an amphibian, an insect and a bird</a:t>
            </a:r>
          </a:p>
          <a:p>
            <a:r>
              <a:rPr lang="en-GB" sz="2200" dirty="0"/>
              <a:t>Describe the life process of reproduction in some plants and animals</a:t>
            </a:r>
          </a:p>
          <a:p>
            <a:r>
              <a:rPr lang="en-GB" sz="2200" dirty="0"/>
              <a:t>Describe the changes as humans develop to old age</a:t>
            </a:r>
          </a:p>
          <a:p>
            <a:r>
              <a:rPr lang="en-GB" sz="2200" dirty="0"/>
              <a:t>Recognise that living things produce offspring of the same kind, but normally offspring vary and are not identical to their parents</a:t>
            </a:r>
          </a:p>
          <a:p>
            <a:pPr marL="0" indent="0" algn="ctr">
              <a:buNone/>
            </a:pPr>
            <a:endParaRPr lang="en-GB" sz="1100" b="1" dirty="0">
              <a:solidFill>
                <a:srgbClr val="600060"/>
              </a:solidFill>
            </a:endParaRPr>
          </a:p>
          <a:p>
            <a:pPr marL="0" indent="0" algn="ctr">
              <a:buNone/>
            </a:pPr>
            <a:r>
              <a:rPr lang="en-GB" sz="2400" b="1" dirty="0">
                <a:solidFill>
                  <a:srgbClr val="600060"/>
                </a:solidFill>
              </a:rPr>
              <a:t>These topics are statutory – there is no right to withdraw</a:t>
            </a:r>
          </a:p>
        </p:txBody>
      </p:sp>
    </p:spTree>
    <p:extLst>
      <p:ext uri="{BB962C8B-B14F-4D97-AF65-F5344CB8AC3E}">
        <p14:creationId xmlns:p14="http://schemas.microsoft.com/office/powerpoint/2010/main" val="40004308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New subjects from September 2020</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Relationships education (primary schools)</a:t>
            </a:r>
          </a:p>
          <a:p>
            <a:r>
              <a:rPr lang="en-GB" sz="2200" dirty="0"/>
              <a:t>Relationships and sex education (secondary schools)</a:t>
            </a:r>
          </a:p>
          <a:p>
            <a:r>
              <a:rPr lang="en-GB" sz="2200" dirty="0"/>
              <a:t>Health education (all schools)</a:t>
            </a:r>
          </a:p>
          <a:p>
            <a:r>
              <a:rPr lang="en-GB" sz="2200" dirty="0"/>
              <a:t>There will be no right to withdraw from Relationships Education </a:t>
            </a:r>
            <a:r>
              <a:rPr lang="en-GB" sz="2200" dirty="0" smtClean="0"/>
              <a:t>or </a:t>
            </a:r>
            <a:r>
              <a:rPr lang="en-GB" sz="2200" dirty="0"/>
              <a:t>Health Education</a:t>
            </a:r>
          </a:p>
          <a:p>
            <a:r>
              <a:rPr lang="en-GB" sz="2200" dirty="0"/>
              <a:t>The science curriculum remains compulsory</a:t>
            </a:r>
          </a:p>
        </p:txBody>
      </p:sp>
    </p:spTree>
    <p:extLst>
      <p:ext uri="{BB962C8B-B14F-4D97-AF65-F5344CB8AC3E}">
        <p14:creationId xmlns:p14="http://schemas.microsoft.com/office/powerpoint/2010/main" val="3335251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6D764-5592-4F4B-900B-A4B57881839D}"/>
              </a:ext>
            </a:extLst>
          </p:cNvPr>
          <p:cNvSpPr>
            <a:spLocks noGrp="1"/>
          </p:cNvSpPr>
          <p:nvPr>
            <p:ph type="title"/>
          </p:nvPr>
        </p:nvSpPr>
        <p:spPr/>
        <p:txBody>
          <a:bodyPr/>
          <a:lstStyle/>
          <a:p>
            <a:r>
              <a:rPr lang="en-GB" dirty="0"/>
              <a:t>Primary pupils will learn:</a:t>
            </a:r>
          </a:p>
        </p:txBody>
      </p:sp>
      <p:sp>
        <p:nvSpPr>
          <p:cNvPr id="3" name="Content Placeholder 2">
            <a:extLst>
              <a:ext uri="{FF2B5EF4-FFF2-40B4-BE49-F238E27FC236}">
                <a16:creationId xmlns:a16="http://schemas.microsoft.com/office/drawing/2014/main" id="{FE075286-0710-4C08-8593-0C53FA765CD5}"/>
              </a:ext>
            </a:extLst>
          </p:cNvPr>
          <p:cNvSpPr>
            <a:spLocks noGrp="1"/>
          </p:cNvSpPr>
          <p:nvPr>
            <p:ph sz="half" idx="1"/>
          </p:nvPr>
        </p:nvSpPr>
        <p:spPr>
          <a:xfrm>
            <a:off x="457200" y="1600201"/>
            <a:ext cx="4038600" cy="2620888"/>
          </a:xfrm>
        </p:spPr>
        <p:txBody>
          <a:bodyPr>
            <a:normAutofit/>
          </a:bodyPr>
          <a:lstStyle/>
          <a:p>
            <a:pPr marL="0" indent="0">
              <a:buNone/>
            </a:pPr>
            <a:r>
              <a:rPr lang="en-GB" b="1" dirty="0">
                <a:solidFill>
                  <a:srgbClr val="600060"/>
                </a:solidFill>
              </a:rPr>
              <a:t>Families</a:t>
            </a:r>
          </a:p>
          <a:p>
            <a:r>
              <a:rPr lang="en-GB" sz="2000" dirty="0"/>
              <a:t>Why they are important</a:t>
            </a:r>
          </a:p>
          <a:p>
            <a:r>
              <a:rPr lang="en-GB" sz="2000" dirty="0"/>
              <a:t>The characteristics of family life</a:t>
            </a:r>
          </a:p>
          <a:p>
            <a:r>
              <a:rPr lang="en-GB" sz="2000" dirty="0"/>
              <a:t>How families can be different</a:t>
            </a:r>
          </a:p>
          <a:p>
            <a:r>
              <a:rPr lang="en-GB" sz="2000" dirty="0"/>
              <a:t>How to get help if family life is making them feel unsafe</a:t>
            </a:r>
          </a:p>
        </p:txBody>
      </p:sp>
      <p:sp>
        <p:nvSpPr>
          <p:cNvPr id="4" name="Content Placeholder 3">
            <a:extLst>
              <a:ext uri="{FF2B5EF4-FFF2-40B4-BE49-F238E27FC236}">
                <a16:creationId xmlns:a16="http://schemas.microsoft.com/office/drawing/2014/main" id="{96B23F36-7BB6-4A01-A7D6-FA2DF1388AB1}"/>
              </a:ext>
            </a:extLst>
          </p:cNvPr>
          <p:cNvSpPr>
            <a:spLocks noGrp="1"/>
          </p:cNvSpPr>
          <p:nvPr>
            <p:ph sz="half" idx="2"/>
          </p:nvPr>
        </p:nvSpPr>
        <p:spPr>
          <a:xfrm>
            <a:off x="4648200" y="1600201"/>
            <a:ext cx="4038600" cy="2620888"/>
          </a:xfrm>
        </p:spPr>
        <p:txBody>
          <a:bodyPr>
            <a:normAutofit/>
          </a:bodyPr>
          <a:lstStyle/>
          <a:p>
            <a:pPr marL="0" indent="0">
              <a:buNone/>
            </a:pPr>
            <a:r>
              <a:rPr lang="en-GB" b="1" dirty="0">
                <a:solidFill>
                  <a:srgbClr val="600060"/>
                </a:solidFill>
              </a:rPr>
              <a:t>Caring friendships</a:t>
            </a:r>
          </a:p>
          <a:p>
            <a:r>
              <a:rPr lang="en-GB" sz="2000" dirty="0"/>
              <a:t>The importance of friendships</a:t>
            </a:r>
          </a:p>
          <a:p>
            <a:r>
              <a:rPr lang="en-GB" sz="2000" dirty="0"/>
              <a:t>What friendships look like</a:t>
            </a:r>
          </a:p>
          <a:p>
            <a:r>
              <a:rPr lang="en-GB" sz="2000" dirty="0"/>
              <a:t>Dealing with conflict</a:t>
            </a:r>
          </a:p>
          <a:p>
            <a:r>
              <a:rPr lang="en-GB" sz="2000" dirty="0"/>
              <a:t>Recognising who to trust and where to get help</a:t>
            </a:r>
          </a:p>
        </p:txBody>
      </p:sp>
      <p:sp>
        <p:nvSpPr>
          <p:cNvPr id="5" name="TextBox 4">
            <a:extLst>
              <a:ext uri="{FF2B5EF4-FFF2-40B4-BE49-F238E27FC236}">
                <a16:creationId xmlns:a16="http://schemas.microsoft.com/office/drawing/2014/main" id="{2DD661B6-E8E4-4C1E-9E9F-E6CBD4C5CE1D}"/>
              </a:ext>
            </a:extLst>
          </p:cNvPr>
          <p:cNvSpPr txBox="1"/>
          <p:nvPr/>
        </p:nvSpPr>
        <p:spPr>
          <a:xfrm>
            <a:off x="148883" y="4550557"/>
            <a:ext cx="8693834" cy="400110"/>
          </a:xfrm>
          <a:prstGeom prst="rect">
            <a:avLst/>
          </a:prstGeom>
          <a:noFill/>
        </p:spPr>
        <p:txBody>
          <a:bodyPr wrap="square" rtlCol="0">
            <a:spAutoFit/>
          </a:bodyPr>
          <a:lstStyle/>
          <a:p>
            <a:pPr algn="ctr"/>
            <a:r>
              <a:rPr lang="en-GB" sz="2000" b="1" dirty="0">
                <a:solidFill>
                  <a:srgbClr val="600060"/>
                </a:solidFill>
              </a:rPr>
              <a:t>The focus will be on the building blocks of positive relationships</a:t>
            </a:r>
          </a:p>
        </p:txBody>
      </p:sp>
    </p:spTree>
    <p:extLst>
      <p:ext uri="{BB962C8B-B14F-4D97-AF65-F5344CB8AC3E}">
        <p14:creationId xmlns:p14="http://schemas.microsoft.com/office/powerpoint/2010/main" val="7491815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075286-0710-4C08-8593-0C53FA765CD5}"/>
              </a:ext>
            </a:extLst>
          </p:cNvPr>
          <p:cNvSpPr>
            <a:spLocks noGrp="1"/>
          </p:cNvSpPr>
          <p:nvPr>
            <p:ph sz="half" idx="1"/>
          </p:nvPr>
        </p:nvSpPr>
        <p:spPr>
          <a:xfrm>
            <a:off x="457200" y="1600200"/>
            <a:ext cx="4038600" cy="3773015"/>
          </a:xfrm>
        </p:spPr>
        <p:txBody>
          <a:bodyPr>
            <a:normAutofit lnSpcReduction="10000"/>
          </a:bodyPr>
          <a:lstStyle/>
          <a:p>
            <a:pPr marL="0" indent="0">
              <a:buNone/>
            </a:pPr>
            <a:r>
              <a:rPr lang="en-GB" sz="2600" b="1" dirty="0">
                <a:solidFill>
                  <a:srgbClr val="600060"/>
                </a:solidFill>
              </a:rPr>
              <a:t>Respectful relationships</a:t>
            </a:r>
          </a:p>
          <a:p>
            <a:r>
              <a:rPr lang="en-GB" sz="2000" dirty="0"/>
              <a:t>The importance of respect</a:t>
            </a:r>
          </a:p>
          <a:p>
            <a:r>
              <a:rPr lang="en-GB" sz="2000" dirty="0"/>
              <a:t>Courtesy and good manners</a:t>
            </a:r>
          </a:p>
          <a:p>
            <a:r>
              <a:rPr lang="en-GB" sz="2000" dirty="0"/>
              <a:t>Self-respect and how this links to happiness</a:t>
            </a:r>
          </a:p>
          <a:p>
            <a:pPr marL="0" indent="0">
              <a:buNone/>
            </a:pPr>
            <a:endParaRPr lang="en-GB" sz="2000" dirty="0"/>
          </a:p>
          <a:p>
            <a:pPr marL="0" indent="0">
              <a:buNone/>
            </a:pPr>
            <a:r>
              <a:rPr lang="en-GB" b="1" dirty="0">
                <a:solidFill>
                  <a:srgbClr val="600060"/>
                </a:solidFill>
              </a:rPr>
              <a:t>Online relationships</a:t>
            </a:r>
          </a:p>
          <a:p>
            <a:r>
              <a:rPr lang="en-GB" sz="2000" dirty="0"/>
              <a:t>That people can lie online</a:t>
            </a:r>
          </a:p>
          <a:p>
            <a:r>
              <a:rPr lang="en-GB" sz="2000" dirty="0"/>
              <a:t>Privacy and data use</a:t>
            </a:r>
          </a:p>
          <a:p>
            <a:r>
              <a:rPr lang="en-GB" sz="2000" dirty="0"/>
              <a:t>How to stay safe</a:t>
            </a:r>
          </a:p>
        </p:txBody>
      </p:sp>
      <p:sp>
        <p:nvSpPr>
          <p:cNvPr id="4" name="Content Placeholder 3">
            <a:extLst>
              <a:ext uri="{FF2B5EF4-FFF2-40B4-BE49-F238E27FC236}">
                <a16:creationId xmlns:a16="http://schemas.microsoft.com/office/drawing/2014/main" id="{96B23F36-7BB6-4A01-A7D6-FA2DF1388AB1}"/>
              </a:ext>
            </a:extLst>
          </p:cNvPr>
          <p:cNvSpPr>
            <a:spLocks noGrp="1"/>
          </p:cNvSpPr>
          <p:nvPr>
            <p:ph sz="half" idx="2"/>
          </p:nvPr>
        </p:nvSpPr>
        <p:spPr>
          <a:xfrm>
            <a:off x="4648200" y="1600200"/>
            <a:ext cx="4038600" cy="3773015"/>
          </a:xfrm>
        </p:spPr>
        <p:txBody>
          <a:bodyPr>
            <a:normAutofit lnSpcReduction="10000"/>
          </a:bodyPr>
          <a:lstStyle/>
          <a:p>
            <a:pPr marL="0" indent="0">
              <a:buNone/>
            </a:pPr>
            <a:r>
              <a:rPr lang="en-GB" b="1" dirty="0">
                <a:solidFill>
                  <a:srgbClr val="600060"/>
                </a:solidFill>
              </a:rPr>
              <a:t>Being safe</a:t>
            </a:r>
          </a:p>
          <a:p>
            <a:r>
              <a:rPr lang="en-GB" sz="2000" dirty="0"/>
              <a:t>Appropriate boundaries</a:t>
            </a:r>
          </a:p>
          <a:p>
            <a:r>
              <a:rPr lang="en-GB" sz="2000" dirty="0"/>
              <a:t>Why secrets can be harmful</a:t>
            </a:r>
          </a:p>
          <a:p>
            <a:r>
              <a:rPr lang="en-GB" sz="2000" dirty="0"/>
              <a:t>Personal boundaries</a:t>
            </a:r>
          </a:p>
          <a:p>
            <a:r>
              <a:rPr lang="en-GB" sz="2000" dirty="0"/>
              <a:t>Appropriate and inappropriate touch</a:t>
            </a:r>
          </a:p>
          <a:p>
            <a:r>
              <a:rPr lang="en-GB" sz="2000" dirty="0"/>
              <a:t>How to respond to strangers</a:t>
            </a:r>
          </a:p>
          <a:p>
            <a:r>
              <a:rPr lang="en-GB" sz="2000" dirty="0"/>
              <a:t>How to get help</a:t>
            </a:r>
          </a:p>
        </p:txBody>
      </p:sp>
      <p:pic>
        <p:nvPicPr>
          <p:cNvPr id="8" name="Picture 7">
            <a:extLst>
              <a:ext uri="{FF2B5EF4-FFF2-40B4-BE49-F238E27FC236}">
                <a16:creationId xmlns:a16="http://schemas.microsoft.com/office/drawing/2014/main" id="{631BF904-0588-4287-A332-FEE2553134EF}"/>
              </a:ext>
            </a:extLst>
          </p:cNvPr>
          <p:cNvPicPr>
            <a:picLocks noChangeAspect="1"/>
          </p:cNvPicPr>
          <p:nvPr/>
        </p:nvPicPr>
        <p:blipFill>
          <a:blip r:embed="rId3"/>
          <a:stretch>
            <a:fillRect/>
          </a:stretch>
        </p:blipFill>
        <p:spPr>
          <a:xfrm>
            <a:off x="7517023" y="4468714"/>
            <a:ext cx="1331404" cy="789086"/>
          </a:xfrm>
          <a:prstGeom prst="rect">
            <a:avLst/>
          </a:prstGeom>
        </p:spPr>
      </p:pic>
    </p:spTree>
    <p:extLst>
      <p:ext uri="{BB962C8B-B14F-4D97-AF65-F5344CB8AC3E}">
        <p14:creationId xmlns:p14="http://schemas.microsoft.com/office/powerpoint/2010/main" val="4181438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628800"/>
            <a:ext cx="7772400" cy="1470025"/>
          </a:xfrm>
        </p:spPr>
        <p:txBody>
          <a:bodyPr/>
          <a:lstStyle/>
          <a:p>
            <a:r>
              <a:rPr lang="en-GB" dirty="0"/>
              <a:t>Relationships, Health and Sex </a:t>
            </a:r>
            <a:r>
              <a:rPr lang="en-GB" dirty="0" smtClean="0"/>
              <a:t>Education</a:t>
            </a:r>
            <a:br>
              <a:rPr lang="en-GB" dirty="0" smtClean="0"/>
            </a:br>
            <a:r>
              <a:rPr lang="en-GB" dirty="0" smtClean="0"/>
              <a:t>Parent Information</a:t>
            </a:r>
            <a:endParaRPr lang="en-GB" dirty="0"/>
          </a:p>
        </p:txBody>
      </p:sp>
      <p:sp>
        <p:nvSpPr>
          <p:cNvPr id="3" name="Subtitle 2"/>
          <p:cNvSpPr>
            <a:spLocks noGrp="1"/>
          </p:cNvSpPr>
          <p:nvPr>
            <p:ph type="subTitle" idx="1"/>
          </p:nvPr>
        </p:nvSpPr>
        <p:spPr>
          <a:xfrm>
            <a:off x="1403648" y="3429000"/>
            <a:ext cx="6400800" cy="1752600"/>
          </a:xfrm>
        </p:spPr>
        <p:txBody>
          <a:bodyPr/>
          <a:lstStyle/>
          <a:p>
            <a:r>
              <a:rPr lang="en-GB" dirty="0"/>
              <a:t>2019/20</a:t>
            </a:r>
          </a:p>
        </p:txBody>
      </p:sp>
    </p:spTree>
    <p:extLst>
      <p:ext uri="{BB962C8B-B14F-4D97-AF65-F5344CB8AC3E}">
        <p14:creationId xmlns:p14="http://schemas.microsoft.com/office/powerpoint/2010/main" val="9903522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Physical and emotional health</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The important of nutrition and exercise</a:t>
            </a:r>
          </a:p>
          <a:p>
            <a:r>
              <a:rPr lang="en-GB" sz="2200" dirty="0"/>
              <a:t>Hygiene, oral health and self-care</a:t>
            </a:r>
          </a:p>
          <a:p>
            <a:r>
              <a:rPr lang="en-GB" sz="2200" dirty="0"/>
              <a:t>Puberty, how we grow and change</a:t>
            </a:r>
          </a:p>
          <a:p>
            <a:r>
              <a:rPr lang="en-GB" sz="2200" dirty="0"/>
              <a:t>Basic first aid</a:t>
            </a:r>
          </a:p>
          <a:p>
            <a:r>
              <a:rPr lang="en-GB" sz="2200" dirty="0"/>
              <a:t>How physical and emotional health are linked</a:t>
            </a:r>
          </a:p>
          <a:p>
            <a:r>
              <a:rPr lang="en-GB" sz="2200" dirty="0"/>
              <a:t>Emotional literacy and vocabulary</a:t>
            </a:r>
          </a:p>
        </p:txBody>
      </p:sp>
      <p:pic>
        <p:nvPicPr>
          <p:cNvPr id="4" name="Picture 3">
            <a:extLst>
              <a:ext uri="{FF2B5EF4-FFF2-40B4-BE49-F238E27FC236}">
                <a16:creationId xmlns:a16="http://schemas.microsoft.com/office/drawing/2014/main" id="{BE904A21-0111-4AE6-B1B8-78E644BB6965}"/>
              </a:ext>
            </a:extLst>
          </p:cNvPr>
          <p:cNvPicPr>
            <a:picLocks noChangeAspect="1"/>
          </p:cNvPicPr>
          <p:nvPr/>
        </p:nvPicPr>
        <p:blipFill>
          <a:blip r:embed="rId3"/>
          <a:stretch>
            <a:fillRect/>
          </a:stretch>
        </p:blipFill>
        <p:spPr>
          <a:xfrm>
            <a:off x="7014193" y="3949489"/>
            <a:ext cx="1538445" cy="1310157"/>
          </a:xfrm>
          <a:prstGeom prst="rect">
            <a:avLst/>
          </a:prstGeom>
        </p:spPr>
      </p:pic>
    </p:spTree>
    <p:extLst>
      <p:ext uri="{BB962C8B-B14F-4D97-AF65-F5344CB8AC3E}">
        <p14:creationId xmlns:p14="http://schemas.microsoft.com/office/powerpoint/2010/main" val="41648776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a:bodyPr>
          <a:lstStyle/>
          <a:p>
            <a:r>
              <a:rPr lang="en-GB" dirty="0"/>
              <a:t>Secondary schools</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This is when more mature subjects such as contraception, sexual health and sexuality will be discussed</a:t>
            </a:r>
          </a:p>
          <a:p>
            <a:r>
              <a:rPr lang="en-GB" sz="2200" dirty="0"/>
              <a:t>Older pupils will also learn about healthy relationships and physical and emotional health</a:t>
            </a:r>
          </a:p>
          <a:p>
            <a:r>
              <a:rPr lang="en-GB" sz="2200" dirty="0"/>
              <a:t>You can read the full guidance on the DfE website</a:t>
            </a:r>
          </a:p>
        </p:txBody>
      </p:sp>
    </p:spTree>
    <p:extLst>
      <p:ext uri="{BB962C8B-B14F-4D97-AF65-F5344CB8AC3E}">
        <p14:creationId xmlns:p14="http://schemas.microsoft.com/office/powerpoint/2010/main" val="34906182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FA377C-32F5-410F-A09D-4D9F7EFF91DA}"/>
              </a:ext>
            </a:extLst>
          </p:cNvPr>
          <p:cNvSpPr>
            <a:spLocks noGrp="1"/>
          </p:cNvSpPr>
          <p:nvPr>
            <p:ph idx="1"/>
          </p:nvPr>
        </p:nvSpPr>
        <p:spPr/>
        <p:txBody>
          <a:bodyPr anchor="t"/>
          <a:lstStyle/>
          <a:p>
            <a:pPr marL="0" indent="0" algn="ctr">
              <a:buNone/>
            </a:pPr>
            <a:r>
              <a:rPr lang="en-GB" b="1" dirty="0"/>
              <a:t>RSHE and fake new</a:t>
            </a:r>
          </a:p>
        </p:txBody>
      </p:sp>
    </p:spTree>
    <p:extLst>
      <p:ext uri="{BB962C8B-B14F-4D97-AF65-F5344CB8AC3E}">
        <p14:creationId xmlns:p14="http://schemas.microsoft.com/office/powerpoint/2010/main" val="17141761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“RSHE teaches children to be gay” – fake!</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RSHE teaches that we should respect other people’s differences, as we would want them to respect our own</a:t>
            </a:r>
          </a:p>
          <a:p>
            <a:r>
              <a:rPr lang="en-GB" sz="2200" dirty="0"/>
              <a:t>‘Difference’ includes race, gender, disability, faith and family background as well as sexuality</a:t>
            </a:r>
          </a:p>
          <a:p>
            <a:r>
              <a:rPr lang="en-GB" sz="2200" dirty="0"/>
              <a:t>It also teaches the skills children need to make good decisions about their behaviour towards other people</a:t>
            </a:r>
          </a:p>
        </p:txBody>
      </p:sp>
    </p:spTree>
    <p:extLst>
      <p:ext uri="{BB962C8B-B14F-4D97-AF65-F5344CB8AC3E}">
        <p14:creationId xmlns:p14="http://schemas.microsoft.com/office/powerpoint/2010/main" val="1626416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“RSHE teaches children have sexual activity” – fake!</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pPr marL="0" indent="0">
              <a:buNone/>
            </a:pPr>
            <a:r>
              <a:rPr lang="en-GB" sz="2200" dirty="0"/>
              <a:t>At primary school, children are taught:</a:t>
            </a:r>
          </a:p>
          <a:p>
            <a:r>
              <a:rPr lang="en-GB" sz="2200" dirty="0"/>
              <a:t>That some parts of their bodies are private</a:t>
            </a:r>
          </a:p>
          <a:p>
            <a:r>
              <a:rPr lang="en-GB" sz="2200" dirty="0"/>
              <a:t>How to seek help if someone makes them feel worried or scared</a:t>
            </a:r>
          </a:p>
          <a:p>
            <a:r>
              <a:rPr lang="en-GB" sz="2200" dirty="0"/>
              <a:t>How their bodies will change as they grow older</a:t>
            </a:r>
          </a:p>
          <a:p>
            <a:r>
              <a:rPr lang="en-GB" sz="2200" dirty="0"/>
              <a:t>The basics about periods and where babies come from</a:t>
            </a:r>
          </a:p>
          <a:p>
            <a:pPr marL="0" indent="0">
              <a:buNone/>
            </a:pPr>
            <a:endParaRPr lang="en-GB" sz="2200" dirty="0"/>
          </a:p>
          <a:p>
            <a:pPr marL="0" indent="0">
              <a:buNone/>
            </a:pPr>
            <a:r>
              <a:rPr lang="en-GB" sz="2200" dirty="0"/>
              <a:t>Topics such as sexual attraction, contraception, sexual health and knowing if you are ready for sex are covered at </a:t>
            </a:r>
            <a:r>
              <a:rPr lang="en-GB" sz="2200" dirty="0">
                <a:solidFill>
                  <a:srgbClr val="600060"/>
                </a:solidFill>
              </a:rPr>
              <a:t>secondary</a:t>
            </a:r>
            <a:r>
              <a:rPr lang="en-GB" sz="2200" dirty="0"/>
              <a:t> school</a:t>
            </a:r>
          </a:p>
          <a:p>
            <a:endParaRPr lang="en-GB" sz="2200" dirty="0"/>
          </a:p>
        </p:txBody>
      </p:sp>
    </p:spTree>
    <p:extLst>
      <p:ext uri="{BB962C8B-B14F-4D97-AF65-F5344CB8AC3E}">
        <p14:creationId xmlns:p14="http://schemas.microsoft.com/office/powerpoint/2010/main" val="12478616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5FBF13A-E4B9-49A6-8B11-9C1218C75B6E}"/>
              </a:ext>
            </a:extLst>
          </p:cNvPr>
          <p:cNvSpPr>
            <a:spLocks noGrp="1"/>
          </p:cNvSpPr>
          <p:nvPr>
            <p:ph type="title"/>
          </p:nvPr>
        </p:nvSpPr>
        <p:spPr>
          <a:xfrm>
            <a:off x="457200" y="476672"/>
            <a:ext cx="6563072" cy="1123528"/>
          </a:xfrm>
        </p:spPr>
        <p:txBody>
          <a:bodyPr>
            <a:normAutofit fontScale="90000"/>
          </a:bodyPr>
          <a:lstStyle/>
          <a:p>
            <a:r>
              <a:rPr lang="en-GB" dirty="0"/>
              <a:t>“Teachers will promote their own views” – fake!</a:t>
            </a:r>
          </a:p>
        </p:txBody>
      </p:sp>
      <p:sp>
        <p:nvSpPr>
          <p:cNvPr id="8" name="Content Placeholder 2">
            <a:extLst>
              <a:ext uri="{FF2B5EF4-FFF2-40B4-BE49-F238E27FC236}">
                <a16:creationId xmlns:a16="http://schemas.microsoft.com/office/drawing/2014/main" id="{0ECCA816-C706-40CF-93D5-84591CB618BF}"/>
              </a:ext>
            </a:extLst>
          </p:cNvPr>
          <p:cNvSpPr>
            <a:spLocks noGrp="1"/>
          </p:cNvSpPr>
          <p:nvPr>
            <p:ph idx="1"/>
          </p:nvPr>
        </p:nvSpPr>
        <p:spPr>
          <a:xfrm>
            <a:off x="457200" y="1772816"/>
            <a:ext cx="8229600" cy="4353347"/>
          </a:xfrm>
        </p:spPr>
        <p:txBody>
          <a:bodyPr>
            <a:normAutofit/>
          </a:bodyPr>
          <a:lstStyle/>
          <a:p>
            <a:r>
              <a:rPr lang="en-GB" sz="2200" dirty="0"/>
              <a:t>There are clear legal guidelines for what is taught</a:t>
            </a:r>
          </a:p>
          <a:p>
            <a:r>
              <a:rPr lang="en-GB" sz="2200" dirty="0"/>
              <a:t>Teachers will follow school policy</a:t>
            </a:r>
          </a:p>
          <a:p>
            <a:r>
              <a:rPr lang="en-GB" sz="2200" dirty="0"/>
              <a:t>Teachers will answer questions honestly but this will be done in an appropriate way</a:t>
            </a:r>
          </a:p>
        </p:txBody>
      </p:sp>
    </p:spTree>
    <p:extLst>
      <p:ext uri="{BB962C8B-B14F-4D97-AF65-F5344CB8AC3E}">
        <p14:creationId xmlns:p14="http://schemas.microsoft.com/office/powerpoint/2010/main" val="26795017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FA377C-32F5-410F-A09D-4D9F7EFF91DA}"/>
              </a:ext>
            </a:extLst>
          </p:cNvPr>
          <p:cNvSpPr>
            <a:spLocks noGrp="1"/>
          </p:cNvSpPr>
          <p:nvPr>
            <p:ph idx="1"/>
          </p:nvPr>
        </p:nvSpPr>
        <p:spPr/>
        <p:txBody>
          <a:bodyPr anchor="t"/>
          <a:lstStyle/>
          <a:p>
            <a:pPr marL="0" indent="0" algn="ctr">
              <a:buNone/>
            </a:pPr>
            <a:r>
              <a:rPr lang="en-GB" b="1" dirty="0"/>
              <a:t>Thank you</a:t>
            </a:r>
          </a:p>
        </p:txBody>
      </p:sp>
    </p:spTree>
    <p:extLst>
      <p:ext uri="{BB962C8B-B14F-4D97-AF65-F5344CB8AC3E}">
        <p14:creationId xmlns:p14="http://schemas.microsoft.com/office/powerpoint/2010/main" val="14587221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FA377C-32F5-410F-A09D-4D9F7EFF91DA}"/>
              </a:ext>
            </a:extLst>
          </p:cNvPr>
          <p:cNvSpPr>
            <a:spLocks noGrp="1"/>
          </p:cNvSpPr>
          <p:nvPr>
            <p:ph idx="1"/>
          </p:nvPr>
        </p:nvSpPr>
        <p:spPr/>
        <p:txBody>
          <a:bodyPr anchor="t"/>
          <a:lstStyle/>
          <a:p>
            <a:pPr marL="0" indent="0" algn="ctr">
              <a:buNone/>
            </a:pPr>
            <a:r>
              <a:rPr lang="en-GB" b="1" dirty="0"/>
              <a:t>Why is the curriculum changing?</a:t>
            </a:r>
          </a:p>
        </p:txBody>
      </p:sp>
    </p:spTree>
    <p:extLst>
      <p:ext uri="{BB962C8B-B14F-4D97-AF65-F5344CB8AC3E}">
        <p14:creationId xmlns:p14="http://schemas.microsoft.com/office/powerpoint/2010/main" val="3438574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AFCA43-552B-4428-BA8C-6AA87951E507}"/>
              </a:ext>
            </a:extLst>
          </p:cNvPr>
          <p:cNvPicPr>
            <a:picLocks noChangeAspect="1"/>
          </p:cNvPicPr>
          <p:nvPr/>
        </p:nvPicPr>
        <p:blipFill>
          <a:blip r:embed="rId3"/>
          <a:stretch>
            <a:fillRect/>
          </a:stretch>
        </p:blipFill>
        <p:spPr>
          <a:xfrm>
            <a:off x="276582" y="1135584"/>
            <a:ext cx="3076212" cy="3672408"/>
          </a:xfrm>
          <a:prstGeom prst="rect">
            <a:avLst/>
          </a:prstGeom>
        </p:spPr>
      </p:pic>
      <p:pic>
        <p:nvPicPr>
          <p:cNvPr id="3" name="Picture 2">
            <a:extLst>
              <a:ext uri="{FF2B5EF4-FFF2-40B4-BE49-F238E27FC236}">
                <a16:creationId xmlns:a16="http://schemas.microsoft.com/office/drawing/2014/main" id="{16BD8763-115A-4641-9BBC-FC25FC7C9303}"/>
              </a:ext>
            </a:extLst>
          </p:cNvPr>
          <p:cNvPicPr>
            <a:picLocks noChangeAspect="1"/>
          </p:cNvPicPr>
          <p:nvPr/>
        </p:nvPicPr>
        <p:blipFill>
          <a:blip r:embed="rId4"/>
          <a:stretch>
            <a:fillRect/>
          </a:stretch>
        </p:blipFill>
        <p:spPr>
          <a:xfrm>
            <a:off x="3923928" y="1196752"/>
            <a:ext cx="4943490" cy="3550072"/>
          </a:xfrm>
          <a:prstGeom prst="rect">
            <a:avLst/>
          </a:prstGeom>
        </p:spPr>
      </p:pic>
      <p:sp>
        <p:nvSpPr>
          <p:cNvPr id="4" name="TextBox 3">
            <a:extLst>
              <a:ext uri="{FF2B5EF4-FFF2-40B4-BE49-F238E27FC236}">
                <a16:creationId xmlns:a16="http://schemas.microsoft.com/office/drawing/2014/main" id="{E4179F22-CCD3-4EE7-A18F-22F932D285FC}"/>
              </a:ext>
            </a:extLst>
          </p:cNvPr>
          <p:cNvSpPr txBox="1"/>
          <p:nvPr/>
        </p:nvSpPr>
        <p:spPr>
          <a:xfrm>
            <a:off x="3352793" y="4954347"/>
            <a:ext cx="5514625" cy="584775"/>
          </a:xfrm>
          <a:prstGeom prst="rect">
            <a:avLst/>
          </a:prstGeom>
          <a:noFill/>
        </p:spPr>
        <p:txBody>
          <a:bodyPr wrap="square" rtlCol="0">
            <a:spAutoFit/>
          </a:bodyPr>
          <a:lstStyle/>
          <a:p>
            <a:pPr algn="ctr"/>
            <a:r>
              <a:rPr lang="en-GB" sz="1600" b="1" dirty="0">
                <a:solidFill>
                  <a:prstClr val="black"/>
                </a:solidFill>
              </a:rPr>
              <a:t>66 children drew pictures – only 5 represented female fire fighters, surgeons or fighter pilots</a:t>
            </a:r>
            <a:r>
              <a:rPr lang="en-GB" sz="1600" dirty="0">
                <a:solidFill>
                  <a:prstClr val="black"/>
                </a:solidFill>
              </a:rPr>
              <a:t> </a:t>
            </a:r>
          </a:p>
        </p:txBody>
      </p:sp>
    </p:spTree>
    <p:extLst>
      <p:ext uri="{BB962C8B-B14F-4D97-AF65-F5344CB8AC3E}">
        <p14:creationId xmlns:p14="http://schemas.microsoft.com/office/powerpoint/2010/main" val="396849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9B352-7F44-414D-B5D5-47B416EED33C}"/>
              </a:ext>
            </a:extLst>
          </p:cNvPr>
          <p:cNvSpPr>
            <a:spLocks noGrp="1"/>
          </p:cNvSpPr>
          <p:nvPr>
            <p:ph type="title"/>
          </p:nvPr>
        </p:nvSpPr>
        <p:spPr>
          <a:xfrm>
            <a:off x="457200" y="476672"/>
            <a:ext cx="6563072" cy="1123528"/>
          </a:xfrm>
        </p:spPr>
        <p:txBody>
          <a:bodyPr>
            <a:normAutofit fontScale="90000"/>
          </a:bodyPr>
          <a:lstStyle/>
          <a:p>
            <a:r>
              <a:rPr lang="en-GB" dirty="0"/>
              <a:t>What are the reasons for teaching RSHE?</a:t>
            </a:r>
          </a:p>
        </p:txBody>
      </p:sp>
      <p:sp>
        <p:nvSpPr>
          <p:cNvPr id="3" name="Content Placeholder 2">
            <a:extLst>
              <a:ext uri="{FF2B5EF4-FFF2-40B4-BE49-F238E27FC236}">
                <a16:creationId xmlns:a16="http://schemas.microsoft.com/office/drawing/2014/main" id="{1C332A68-9A3E-4D57-8EAA-6025E74FC4AB}"/>
              </a:ext>
            </a:extLst>
          </p:cNvPr>
          <p:cNvSpPr>
            <a:spLocks noGrp="1"/>
          </p:cNvSpPr>
          <p:nvPr>
            <p:ph idx="1"/>
          </p:nvPr>
        </p:nvSpPr>
        <p:spPr>
          <a:xfrm>
            <a:off x="457200" y="1772816"/>
            <a:ext cx="8229600" cy="4353347"/>
          </a:xfrm>
        </p:spPr>
        <p:txBody>
          <a:bodyPr>
            <a:normAutofit/>
          </a:bodyPr>
          <a:lstStyle/>
          <a:p>
            <a:r>
              <a:rPr lang="en-GB" sz="2400" dirty="0"/>
              <a:t>RSHE can help prevent prejudice and racism through its emphasis on equality and respect</a:t>
            </a:r>
          </a:p>
          <a:p>
            <a:r>
              <a:rPr lang="en-GB" sz="2400" dirty="0"/>
              <a:t>It promotes healthy relationships</a:t>
            </a:r>
          </a:p>
          <a:p>
            <a:r>
              <a:rPr lang="en-GB" sz="2400" dirty="0"/>
              <a:t>RSHE foregrounds the importance of consent</a:t>
            </a:r>
          </a:p>
          <a:p>
            <a:r>
              <a:rPr lang="en-GB" sz="2400" dirty="0"/>
              <a:t>Young people want to get this information from school and home rather than on the “playground” from their friends</a:t>
            </a:r>
          </a:p>
        </p:txBody>
      </p:sp>
    </p:spTree>
    <p:extLst>
      <p:ext uri="{BB962C8B-B14F-4D97-AF65-F5344CB8AC3E}">
        <p14:creationId xmlns:p14="http://schemas.microsoft.com/office/powerpoint/2010/main" val="9238684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332A68-9A3E-4D57-8EAA-6025E74FC4AB}"/>
              </a:ext>
            </a:extLst>
          </p:cNvPr>
          <p:cNvSpPr>
            <a:spLocks noGrp="1"/>
          </p:cNvSpPr>
          <p:nvPr>
            <p:ph idx="1"/>
          </p:nvPr>
        </p:nvSpPr>
        <p:spPr>
          <a:xfrm>
            <a:off x="457200" y="1772816"/>
            <a:ext cx="8229600" cy="4353347"/>
          </a:xfrm>
        </p:spPr>
        <p:txBody>
          <a:bodyPr>
            <a:normAutofit/>
          </a:bodyPr>
          <a:lstStyle/>
          <a:p>
            <a:r>
              <a:rPr lang="en-GB" sz="2400" dirty="0"/>
              <a:t>1 in 3 children in Rotherham are overweight or obese by the end of primary school</a:t>
            </a:r>
          </a:p>
          <a:p>
            <a:r>
              <a:rPr lang="en-GB" sz="2400" dirty="0"/>
              <a:t>Rotherham has a higher rate of teenage pregnancy than other parts of the country</a:t>
            </a:r>
          </a:p>
          <a:p>
            <a:r>
              <a:rPr lang="en-GB" sz="2400" dirty="0"/>
              <a:t>Rotherham children are 120 times more likely to be hospitalised for tooth decay than children in other areas of the country</a:t>
            </a:r>
          </a:p>
          <a:p>
            <a:r>
              <a:rPr lang="en-GB" sz="2400" dirty="0"/>
              <a:t>12.8% of children in England have a mental health disorder (2017) and 5% have two or more</a:t>
            </a:r>
          </a:p>
        </p:txBody>
      </p:sp>
    </p:spTree>
    <p:extLst>
      <p:ext uri="{BB962C8B-B14F-4D97-AF65-F5344CB8AC3E}">
        <p14:creationId xmlns:p14="http://schemas.microsoft.com/office/powerpoint/2010/main" val="18551278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9B352-7F44-414D-B5D5-47B416EED33C}"/>
              </a:ext>
            </a:extLst>
          </p:cNvPr>
          <p:cNvSpPr>
            <a:spLocks noGrp="1"/>
          </p:cNvSpPr>
          <p:nvPr>
            <p:ph type="title"/>
          </p:nvPr>
        </p:nvSpPr>
        <p:spPr>
          <a:xfrm>
            <a:off x="457200" y="604232"/>
            <a:ext cx="6665331" cy="664528"/>
          </a:xfrm>
        </p:spPr>
        <p:txBody>
          <a:bodyPr anchor="ctr">
            <a:normAutofit/>
          </a:bodyPr>
          <a:lstStyle/>
          <a:p>
            <a:r>
              <a:rPr lang="en-GB" dirty="0"/>
              <a:t>In secondary schools …</a:t>
            </a:r>
          </a:p>
        </p:txBody>
      </p:sp>
      <p:sp>
        <p:nvSpPr>
          <p:cNvPr id="3" name="Content Placeholder 2">
            <a:extLst>
              <a:ext uri="{FF2B5EF4-FFF2-40B4-BE49-F238E27FC236}">
                <a16:creationId xmlns:a16="http://schemas.microsoft.com/office/drawing/2014/main" id="{1C332A68-9A3E-4D57-8EAA-6025E74FC4AB}"/>
              </a:ext>
            </a:extLst>
          </p:cNvPr>
          <p:cNvSpPr>
            <a:spLocks noGrp="1"/>
          </p:cNvSpPr>
          <p:nvPr>
            <p:ph sz="half" idx="1"/>
          </p:nvPr>
        </p:nvSpPr>
        <p:spPr>
          <a:xfrm>
            <a:off x="457199" y="1600200"/>
            <a:ext cx="5438845" cy="4525963"/>
          </a:xfrm>
        </p:spPr>
        <p:txBody>
          <a:bodyPr>
            <a:normAutofit/>
          </a:bodyPr>
          <a:lstStyle/>
          <a:p>
            <a:pPr marL="0" indent="0">
              <a:lnSpc>
                <a:spcPct val="90000"/>
              </a:lnSpc>
              <a:buNone/>
            </a:pPr>
            <a:r>
              <a:rPr lang="en-GB" sz="2600" dirty="0"/>
              <a:t>Those who have good sex education from school are more likely to:</a:t>
            </a:r>
          </a:p>
          <a:p>
            <a:pPr>
              <a:lnSpc>
                <a:spcPct val="90000"/>
              </a:lnSpc>
            </a:pPr>
            <a:r>
              <a:rPr lang="en-GB" sz="2600" dirty="0"/>
              <a:t>delay their sexual debut</a:t>
            </a:r>
          </a:p>
          <a:p>
            <a:pPr>
              <a:lnSpc>
                <a:spcPct val="90000"/>
              </a:lnSpc>
            </a:pPr>
            <a:r>
              <a:rPr lang="en-GB" sz="2600" dirty="0"/>
              <a:t>use contraception and practice safer sex</a:t>
            </a:r>
          </a:p>
          <a:p>
            <a:pPr>
              <a:lnSpc>
                <a:spcPct val="90000"/>
              </a:lnSpc>
            </a:pPr>
            <a:r>
              <a:rPr lang="en-GB" sz="2600" dirty="0"/>
              <a:t>want their first sexual experience rather than feel pressured</a:t>
            </a:r>
          </a:p>
          <a:p>
            <a:pPr>
              <a:lnSpc>
                <a:spcPct val="90000"/>
              </a:lnSpc>
            </a:pPr>
            <a:r>
              <a:rPr lang="en-GB" sz="2600" dirty="0"/>
              <a:t>be aware of and report abuse</a:t>
            </a:r>
          </a:p>
          <a:p>
            <a:pPr>
              <a:lnSpc>
                <a:spcPct val="90000"/>
              </a:lnSpc>
            </a:pPr>
            <a:endParaRPr lang="en-GB" sz="2600" dirty="0"/>
          </a:p>
        </p:txBody>
      </p:sp>
      <p:pic>
        <p:nvPicPr>
          <p:cNvPr id="4" name="Picture 3" descr="A close up of a logo&#10;&#10;Description automatically generated">
            <a:extLst>
              <a:ext uri="{FF2B5EF4-FFF2-40B4-BE49-F238E27FC236}">
                <a16:creationId xmlns:a16="http://schemas.microsoft.com/office/drawing/2014/main" id="{56FE661E-D3FB-4FD2-ADEA-E4A136B5BDC0}"/>
              </a:ext>
            </a:extLst>
          </p:cNvPr>
          <p:cNvPicPr>
            <a:picLocks noChangeAspect="1"/>
          </p:cNvPicPr>
          <p:nvPr/>
        </p:nvPicPr>
        <p:blipFill>
          <a:blip r:embed="rId3"/>
          <a:stretch>
            <a:fillRect/>
          </a:stretch>
        </p:blipFill>
        <p:spPr>
          <a:xfrm>
            <a:off x="6084168" y="2328040"/>
            <a:ext cx="2857578" cy="2201919"/>
          </a:xfrm>
          <a:prstGeom prst="rect">
            <a:avLst/>
          </a:prstGeom>
          <a:noFill/>
        </p:spPr>
      </p:pic>
    </p:spTree>
    <p:extLst>
      <p:ext uri="{BB962C8B-B14F-4D97-AF65-F5344CB8AC3E}">
        <p14:creationId xmlns:p14="http://schemas.microsoft.com/office/powerpoint/2010/main" val="14055809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FA377C-32F5-410F-A09D-4D9F7EFF91DA}"/>
              </a:ext>
            </a:extLst>
          </p:cNvPr>
          <p:cNvSpPr>
            <a:spLocks noGrp="1"/>
          </p:cNvSpPr>
          <p:nvPr>
            <p:ph idx="1"/>
          </p:nvPr>
        </p:nvSpPr>
        <p:spPr/>
        <p:txBody>
          <a:bodyPr anchor="t"/>
          <a:lstStyle/>
          <a:p>
            <a:pPr marL="0" indent="0" algn="ctr">
              <a:buNone/>
            </a:pPr>
            <a:r>
              <a:rPr lang="en-GB" b="1" dirty="0"/>
              <a:t>The legal background</a:t>
            </a:r>
          </a:p>
        </p:txBody>
      </p:sp>
    </p:spTree>
    <p:extLst>
      <p:ext uri="{BB962C8B-B14F-4D97-AF65-F5344CB8AC3E}">
        <p14:creationId xmlns:p14="http://schemas.microsoft.com/office/powerpoint/2010/main" val="5301721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6A65BA-9226-480A-8151-2CA0C05880FC}"/>
              </a:ext>
            </a:extLst>
          </p:cNvPr>
          <p:cNvPicPr>
            <a:picLocks noChangeAspect="1"/>
          </p:cNvPicPr>
          <p:nvPr/>
        </p:nvPicPr>
        <p:blipFill>
          <a:blip r:embed="rId3"/>
          <a:stretch>
            <a:fillRect/>
          </a:stretch>
        </p:blipFill>
        <p:spPr>
          <a:xfrm>
            <a:off x="3436436" y="620688"/>
            <a:ext cx="2271127" cy="2471247"/>
          </a:xfrm>
          <a:prstGeom prst="rect">
            <a:avLst/>
          </a:prstGeom>
          <a:ln w="22225">
            <a:solidFill>
              <a:schemeClr val="tx1"/>
            </a:solidFill>
          </a:ln>
        </p:spPr>
      </p:pic>
      <p:pic>
        <p:nvPicPr>
          <p:cNvPr id="5" name="Picture 4">
            <a:extLst>
              <a:ext uri="{FF2B5EF4-FFF2-40B4-BE49-F238E27FC236}">
                <a16:creationId xmlns:a16="http://schemas.microsoft.com/office/drawing/2014/main" id="{608B2D6F-B460-4097-A970-6341E59A9452}"/>
              </a:ext>
            </a:extLst>
          </p:cNvPr>
          <p:cNvPicPr>
            <a:picLocks noChangeAspect="1"/>
          </p:cNvPicPr>
          <p:nvPr/>
        </p:nvPicPr>
        <p:blipFill>
          <a:blip r:embed="rId4"/>
          <a:stretch>
            <a:fillRect/>
          </a:stretch>
        </p:blipFill>
        <p:spPr>
          <a:xfrm>
            <a:off x="5473278" y="4081254"/>
            <a:ext cx="3419202" cy="848780"/>
          </a:xfrm>
          <a:prstGeom prst="rect">
            <a:avLst/>
          </a:prstGeom>
          <a:ln w="22225">
            <a:solidFill>
              <a:schemeClr val="tx1"/>
            </a:solidFill>
          </a:ln>
        </p:spPr>
      </p:pic>
      <p:pic>
        <p:nvPicPr>
          <p:cNvPr id="6" name="Picture 5">
            <a:extLst>
              <a:ext uri="{FF2B5EF4-FFF2-40B4-BE49-F238E27FC236}">
                <a16:creationId xmlns:a16="http://schemas.microsoft.com/office/drawing/2014/main" id="{52CFBE5A-A0F9-4EF2-B6A1-DB1A1EF86C69}"/>
              </a:ext>
            </a:extLst>
          </p:cNvPr>
          <p:cNvPicPr>
            <a:picLocks noChangeAspect="1"/>
          </p:cNvPicPr>
          <p:nvPr/>
        </p:nvPicPr>
        <p:blipFill>
          <a:blip r:embed="rId5"/>
          <a:stretch>
            <a:fillRect/>
          </a:stretch>
        </p:blipFill>
        <p:spPr>
          <a:xfrm>
            <a:off x="6084168" y="1268760"/>
            <a:ext cx="2271126" cy="2447965"/>
          </a:xfrm>
          <a:prstGeom prst="rect">
            <a:avLst/>
          </a:prstGeom>
          <a:ln w="22225">
            <a:solidFill>
              <a:schemeClr val="tx1"/>
            </a:solidFill>
          </a:ln>
        </p:spPr>
      </p:pic>
      <p:pic>
        <p:nvPicPr>
          <p:cNvPr id="7" name="Picture 6">
            <a:extLst>
              <a:ext uri="{FF2B5EF4-FFF2-40B4-BE49-F238E27FC236}">
                <a16:creationId xmlns:a16="http://schemas.microsoft.com/office/drawing/2014/main" id="{AC5FFCCB-335F-48DB-9650-19FBDDB1A7BB}"/>
              </a:ext>
            </a:extLst>
          </p:cNvPr>
          <p:cNvPicPr>
            <a:picLocks noChangeAspect="1"/>
          </p:cNvPicPr>
          <p:nvPr/>
        </p:nvPicPr>
        <p:blipFill>
          <a:blip r:embed="rId6"/>
          <a:stretch>
            <a:fillRect/>
          </a:stretch>
        </p:blipFill>
        <p:spPr>
          <a:xfrm>
            <a:off x="3210772" y="3429000"/>
            <a:ext cx="1988054" cy="2283524"/>
          </a:xfrm>
          <a:prstGeom prst="rect">
            <a:avLst/>
          </a:prstGeom>
          <a:ln w="22225">
            <a:solidFill>
              <a:schemeClr val="tx1"/>
            </a:solidFill>
          </a:ln>
        </p:spPr>
      </p:pic>
      <p:pic>
        <p:nvPicPr>
          <p:cNvPr id="8" name="Picture 7">
            <a:extLst>
              <a:ext uri="{FF2B5EF4-FFF2-40B4-BE49-F238E27FC236}">
                <a16:creationId xmlns:a16="http://schemas.microsoft.com/office/drawing/2014/main" id="{008F388E-4CC3-4F2C-A0B0-2A5B012943AC}"/>
              </a:ext>
            </a:extLst>
          </p:cNvPr>
          <p:cNvPicPr>
            <a:picLocks noChangeAspect="1"/>
          </p:cNvPicPr>
          <p:nvPr/>
        </p:nvPicPr>
        <p:blipFill>
          <a:blip r:embed="rId7"/>
          <a:stretch>
            <a:fillRect/>
          </a:stretch>
        </p:blipFill>
        <p:spPr>
          <a:xfrm>
            <a:off x="628124" y="2780928"/>
            <a:ext cx="2271126" cy="2726771"/>
          </a:xfrm>
          <a:prstGeom prst="rect">
            <a:avLst/>
          </a:prstGeom>
        </p:spPr>
      </p:pic>
      <p:pic>
        <p:nvPicPr>
          <p:cNvPr id="9" name="Picture 8">
            <a:extLst>
              <a:ext uri="{FF2B5EF4-FFF2-40B4-BE49-F238E27FC236}">
                <a16:creationId xmlns:a16="http://schemas.microsoft.com/office/drawing/2014/main" id="{3B19F6B8-9771-4A0E-AF72-255357F1D18C}"/>
              </a:ext>
            </a:extLst>
          </p:cNvPr>
          <p:cNvPicPr>
            <a:picLocks noChangeAspect="1"/>
          </p:cNvPicPr>
          <p:nvPr/>
        </p:nvPicPr>
        <p:blipFill rotWithShape="1">
          <a:blip r:embed="rId8"/>
          <a:srcRect b="51143"/>
          <a:stretch/>
        </p:blipFill>
        <p:spPr>
          <a:xfrm>
            <a:off x="407828" y="702040"/>
            <a:ext cx="2711719" cy="1930402"/>
          </a:xfrm>
          <a:prstGeom prst="rect">
            <a:avLst/>
          </a:prstGeom>
          <a:ln w="22225">
            <a:solidFill>
              <a:schemeClr val="tx1"/>
            </a:solidFill>
          </a:ln>
        </p:spPr>
      </p:pic>
    </p:spTree>
    <p:extLst>
      <p:ext uri="{BB962C8B-B14F-4D97-AF65-F5344CB8AC3E}">
        <p14:creationId xmlns:p14="http://schemas.microsoft.com/office/powerpoint/2010/main" val="4677850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egi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1726</Words>
  <Application>Microsoft Office PowerPoint</Application>
  <PresentationFormat>On-screen Show (4:3)</PresentationFormat>
  <Paragraphs>184</Paragraphs>
  <Slides>26</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Segoe UI</vt:lpstr>
      <vt:lpstr>Office Theme</vt:lpstr>
      <vt:lpstr>Relationships, Health and Sex Education</vt:lpstr>
      <vt:lpstr>Relationships, Health and Sex Education Parent Information</vt:lpstr>
      <vt:lpstr>PowerPoint Presentation</vt:lpstr>
      <vt:lpstr>PowerPoint Presentation</vt:lpstr>
      <vt:lpstr>What are the reasons for teaching RSHE?</vt:lpstr>
      <vt:lpstr>PowerPoint Presentation</vt:lpstr>
      <vt:lpstr>In secondary schools …</vt:lpstr>
      <vt:lpstr>PowerPoint Presentation</vt:lpstr>
      <vt:lpstr>PowerPoint Presentation</vt:lpstr>
      <vt:lpstr>Promoting British Values (statutory)</vt:lpstr>
      <vt:lpstr>Equalities Act 2010</vt:lpstr>
      <vt:lpstr>New Ofsted Framework</vt:lpstr>
      <vt:lpstr>PowerPoint Presentation</vt:lpstr>
      <vt:lpstr>National curriculum science KS1 – children learn:</vt:lpstr>
      <vt:lpstr>National curriculum KS2 – children learn:</vt:lpstr>
      <vt:lpstr>Years 5 and 6 will learn to:</vt:lpstr>
      <vt:lpstr>New subjects from September 2020</vt:lpstr>
      <vt:lpstr>Primary pupils will learn:</vt:lpstr>
      <vt:lpstr>PowerPoint Presentation</vt:lpstr>
      <vt:lpstr>Physical and emotional health</vt:lpstr>
      <vt:lpstr>Secondary schools</vt:lpstr>
      <vt:lpstr>PowerPoint Presentation</vt:lpstr>
      <vt:lpstr>“RSHE teaches children to be gay” – fake!</vt:lpstr>
      <vt:lpstr>“RSHE teaches children have sexual activity” – fake!</vt:lpstr>
      <vt:lpstr>“Teachers will promote their own views” – fake!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Relationships, Health and Sex Education</dc:title>
  <dc:creator>Hall, Stacey</dc:creator>
  <cp:lastModifiedBy>a.grant</cp:lastModifiedBy>
  <cp:revision>13</cp:revision>
  <dcterms:created xsi:type="dcterms:W3CDTF">2020-04-28T10:15:26Z</dcterms:created>
  <dcterms:modified xsi:type="dcterms:W3CDTF">2021-01-15T08:58:51Z</dcterms:modified>
</cp:coreProperties>
</file>