
<file path=[Content_Types].xml><?xml version="1.0" encoding="utf-8"?>
<Types xmlns="http://schemas.openxmlformats.org/package/2006/content-types">
  <Default Extension="jpeg" ContentType="image/jpeg"/>
  <Default Extension="m4a" ContentType="audio/mp4"/>
  <Default Extension="png" ContentType="image/pn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68"/>
  </p:notesMasterIdLst>
  <p:sldIdLst>
    <p:sldId id="256" r:id="rId2"/>
    <p:sldId id="257" r:id="rId3"/>
    <p:sldId id="260" r:id="rId4"/>
    <p:sldId id="259" r:id="rId5"/>
    <p:sldId id="258" r:id="rId6"/>
    <p:sldId id="261" r:id="rId7"/>
    <p:sldId id="263" r:id="rId8"/>
    <p:sldId id="271" r:id="rId9"/>
    <p:sldId id="274" r:id="rId10"/>
    <p:sldId id="272" r:id="rId11"/>
    <p:sldId id="273" r:id="rId12"/>
    <p:sldId id="265" r:id="rId13"/>
    <p:sldId id="282" r:id="rId14"/>
    <p:sldId id="283" r:id="rId15"/>
    <p:sldId id="284" r:id="rId16"/>
    <p:sldId id="285" r:id="rId17"/>
    <p:sldId id="286" r:id="rId18"/>
    <p:sldId id="287" r:id="rId19"/>
    <p:sldId id="288" r:id="rId20"/>
    <p:sldId id="289" r:id="rId21"/>
    <p:sldId id="290" r:id="rId22"/>
    <p:sldId id="291" r:id="rId23"/>
    <p:sldId id="292" r:id="rId24"/>
    <p:sldId id="293" r:id="rId25"/>
    <p:sldId id="294" r:id="rId26"/>
    <p:sldId id="295" r:id="rId27"/>
    <p:sldId id="296" r:id="rId28"/>
    <p:sldId id="297" r:id="rId29"/>
    <p:sldId id="298" r:id="rId30"/>
    <p:sldId id="320" r:id="rId31"/>
    <p:sldId id="321" r:id="rId32"/>
    <p:sldId id="322" r:id="rId33"/>
    <p:sldId id="278" r:id="rId34"/>
    <p:sldId id="306" r:id="rId35"/>
    <p:sldId id="315" r:id="rId36"/>
    <p:sldId id="308" r:id="rId37"/>
    <p:sldId id="314" r:id="rId38"/>
    <p:sldId id="311" r:id="rId39"/>
    <p:sldId id="309" r:id="rId40"/>
    <p:sldId id="310" r:id="rId41"/>
    <p:sldId id="312" r:id="rId42"/>
    <p:sldId id="305" r:id="rId43"/>
    <p:sldId id="307" r:id="rId44"/>
    <p:sldId id="277" r:id="rId45"/>
    <p:sldId id="316" r:id="rId46"/>
    <p:sldId id="313" r:id="rId47"/>
    <p:sldId id="279" r:id="rId48"/>
    <p:sldId id="317" r:id="rId49"/>
    <p:sldId id="324" r:id="rId50"/>
    <p:sldId id="281" r:id="rId51"/>
    <p:sldId id="318" r:id="rId52"/>
    <p:sldId id="299" r:id="rId53"/>
    <p:sldId id="319" r:id="rId54"/>
    <p:sldId id="280" r:id="rId55"/>
    <p:sldId id="300" r:id="rId56"/>
    <p:sldId id="301" r:id="rId57"/>
    <p:sldId id="302" r:id="rId58"/>
    <p:sldId id="325" r:id="rId59"/>
    <p:sldId id="268" r:id="rId60"/>
    <p:sldId id="270" r:id="rId61"/>
    <p:sldId id="269" r:id="rId62"/>
    <p:sldId id="264" r:id="rId63"/>
    <p:sldId id="275" r:id="rId64"/>
    <p:sldId id="276" r:id="rId65"/>
    <p:sldId id="266" r:id="rId66"/>
    <p:sldId id="267" r:id="rId6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FA69B9A-E05F-EC29-DA8D-C8DF3CFC24E3}" v="1" dt="2021-05-17T07:40:59.208"/>
    <p1510:client id="{18F9756F-E818-4B3E-8351-67F0BEFDAF01}" v="151" dt="2021-05-17T13:39:21.244"/>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slideViewPr>
    <p:cSldViewPr snapToGrid="0">
      <p:cViewPr>
        <p:scale>
          <a:sx n="1" d="2"/>
          <a:sy n="1" d="2"/>
        </p:scale>
        <p:origin x="0" y="0"/>
      </p:cViewPr>
      <p:guideLst/>
    </p:cSldViewPr>
  </p:slide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5" Type="http://schemas.openxmlformats.org/officeDocument/2006/relationships/slide" Target="slides/slide4.xml"/><Relationship Id="rId61" Type="http://schemas.openxmlformats.org/officeDocument/2006/relationships/slide" Target="slides/slide60.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tableStyles" Target="tableStyle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microsoft.com/office/2015/10/relationships/revisionInfo" Target="revisionInfo.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 Type="http://schemas.openxmlformats.org/officeDocument/2006/relationships/slide" Target="slides/slide6.xml"/><Relationship Id="rId71"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7236266-288A-470B-A5E7-B36C31AC12C0}" type="datetimeFigureOut">
              <a:rPr lang="en-GB" smtClean="0"/>
              <a:t>17/05/2021</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298A172-23B7-44B6-B303-830170D1A6F6}" type="slidenum">
              <a:rPr lang="en-GB" smtClean="0"/>
              <a:t>‹#›</a:t>
            </a:fld>
            <a:endParaRPr lang="en-GB"/>
          </a:p>
        </p:txBody>
      </p:sp>
    </p:spTree>
    <p:extLst>
      <p:ext uri="{BB962C8B-B14F-4D97-AF65-F5344CB8AC3E}">
        <p14:creationId xmlns:p14="http://schemas.microsoft.com/office/powerpoint/2010/main" val="231383164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0"/>
        <p:cNvGrpSpPr/>
        <p:nvPr/>
      </p:nvGrpSpPr>
      <p:grpSpPr>
        <a:xfrm>
          <a:off x="0" y="0"/>
          <a:ext cx="0" cy="0"/>
          <a:chOff x="0" y="0"/>
          <a:chExt cx="0" cy="0"/>
        </a:xfrm>
      </p:grpSpPr>
      <p:sp>
        <p:nvSpPr>
          <p:cNvPr id="221" name="Google Shape;221;g7fcb90c91c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22" name="Google Shape;222;g7fcb90c91c_0_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extLst>
      <p:ext uri="{BB962C8B-B14F-4D97-AF65-F5344CB8AC3E}">
        <p14:creationId xmlns:p14="http://schemas.microsoft.com/office/powerpoint/2010/main" val="18505779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5"/>
        <p:cNvGrpSpPr/>
        <p:nvPr/>
      </p:nvGrpSpPr>
      <p:grpSpPr>
        <a:xfrm>
          <a:off x="0" y="0"/>
          <a:ext cx="0" cy="0"/>
          <a:chOff x="0" y="0"/>
          <a:chExt cx="0" cy="0"/>
        </a:xfrm>
      </p:grpSpPr>
      <p:sp>
        <p:nvSpPr>
          <p:cNvPr id="316" name="Google Shape;316;g7f2f8e56f0_4_5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17" name="Google Shape;317;g7f2f8e56f0_4_5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extLst>
      <p:ext uri="{BB962C8B-B14F-4D97-AF65-F5344CB8AC3E}">
        <p14:creationId xmlns:p14="http://schemas.microsoft.com/office/powerpoint/2010/main" val="7640292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1"/>
        <p:cNvGrpSpPr/>
        <p:nvPr/>
      </p:nvGrpSpPr>
      <p:grpSpPr>
        <a:xfrm>
          <a:off x="0" y="0"/>
          <a:ext cx="0" cy="0"/>
          <a:chOff x="0" y="0"/>
          <a:chExt cx="0" cy="0"/>
        </a:xfrm>
      </p:grpSpPr>
      <p:sp>
        <p:nvSpPr>
          <p:cNvPr id="332" name="Google Shape;332;p1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33" name="Google Shape;333;p1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extLst>
      <p:ext uri="{BB962C8B-B14F-4D97-AF65-F5344CB8AC3E}">
        <p14:creationId xmlns:p14="http://schemas.microsoft.com/office/powerpoint/2010/main" val="126663721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0"/>
        <p:cNvGrpSpPr/>
        <p:nvPr/>
      </p:nvGrpSpPr>
      <p:grpSpPr>
        <a:xfrm>
          <a:off x="0" y="0"/>
          <a:ext cx="0" cy="0"/>
          <a:chOff x="0" y="0"/>
          <a:chExt cx="0" cy="0"/>
        </a:xfrm>
      </p:grpSpPr>
      <p:sp>
        <p:nvSpPr>
          <p:cNvPr id="341" name="Google Shape;341;p2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42" name="Google Shape;342;p2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extLst>
      <p:ext uri="{BB962C8B-B14F-4D97-AF65-F5344CB8AC3E}">
        <p14:creationId xmlns:p14="http://schemas.microsoft.com/office/powerpoint/2010/main" val="419564004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9"/>
        <p:cNvGrpSpPr/>
        <p:nvPr/>
      </p:nvGrpSpPr>
      <p:grpSpPr>
        <a:xfrm>
          <a:off x="0" y="0"/>
          <a:ext cx="0" cy="0"/>
          <a:chOff x="0" y="0"/>
          <a:chExt cx="0" cy="0"/>
        </a:xfrm>
      </p:grpSpPr>
      <p:sp>
        <p:nvSpPr>
          <p:cNvPr id="350" name="Google Shape;350;p2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51" name="Google Shape;351;p2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extLst>
      <p:ext uri="{BB962C8B-B14F-4D97-AF65-F5344CB8AC3E}">
        <p14:creationId xmlns:p14="http://schemas.microsoft.com/office/powerpoint/2010/main" val="108556584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8"/>
        <p:cNvGrpSpPr/>
        <p:nvPr/>
      </p:nvGrpSpPr>
      <p:grpSpPr>
        <a:xfrm>
          <a:off x="0" y="0"/>
          <a:ext cx="0" cy="0"/>
          <a:chOff x="0" y="0"/>
          <a:chExt cx="0" cy="0"/>
        </a:xfrm>
      </p:grpSpPr>
      <p:sp>
        <p:nvSpPr>
          <p:cNvPr id="359" name="Google Shape;359;p2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60" name="Google Shape;360;p2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extLst>
      <p:ext uri="{BB962C8B-B14F-4D97-AF65-F5344CB8AC3E}">
        <p14:creationId xmlns:p14="http://schemas.microsoft.com/office/powerpoint/2010/main" val="369633965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7"/>
        <p:cNvGrpSpPr/>
        <p:nvPr/>
      </p:nvGrpSpPr>
      <p:grpSpPr>
        <a:xfrm>
          <a:off x="0" y="0"/>
          <a:ext cx="0" cy="0"/>
          <a:chOff x="0" y="0"/>
          <a:chExt cx="0" cy="0"/>
        </a:xfrm>
      </p:grpSpPr>
      <p:sp>
        <p:nvSpPr>
          <p:cNvPr id="368" name="Google Shape;368;g7f5035a932_4_2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69" name="Google Shape;369;g7f5035a932_4_2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extLst>
      <p:ext uri="{BB962C8B-B14F-4D97-AF65-F5344CB8AC3E}">
        <p14:creationId xmlns:p14="http://schemas.microsoft.com/office/powerpoint/2010/main" val="325981635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6"/>
        <p:cNvGrpSpPr/>
        <p:nvPr/>
      </p:nvGrpSpPr>
      <p:grpSpPr>
        <a:xfrm>
          <a:off x="0" y="0"/>
          <a:ext cx="0" cy="0"/>
          <a:chOff x="0" y="0"/>
          <a:chExt cx="0" cy="0"/>
        </a:xfrm>
      </p:grpSpPr>
      <p:sp>
        <p:nvSpPr>
          <p:cNvPr id="377" name="Google Shape;377;p3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78" name="Google Shape;378;p3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extLst>
      <p:ext uri="{BB962C8B-B14F-4D97-AF65-F5344CB8AC3E}">
        <p14:creationId xmlns:p14="http://schemas.microsoft.com/office/powerpoint/2010/main" val="47185916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5"/>
        <p:cNvGrpSpPr/>
        <p:nvPr/>
      </p:nvGrpSpPr>
      <p:grpSpPr>
        <a:xfrm>
          <a:off x="0" y="0"/>
          <a:ext cx="0" cy="0"/>
          <a:chOff x="0" y="0"/>
          <a:chExt cx="0" cy="0"/>
        </a:xfrm>
      </p:grpSpPr>
      <p:sp>
        <p:nvSpPr>
          <p:cNvPr id="386" name="Google Shape;386;p4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87" name="Google Shape;387;p4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extLst>
      <p:ext uri="{BB962C8B-B14F-4D97-AF65-F5344CB8AC3E}">
        <p14:creationId xmlns:p14="http://schemas.microsoft.com/office/powerpoint/2010/main" val="110913461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GB">
              <a:effectLst/>
            </a:endParaRP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67DB251-18AC-41D5-959F-F289AB917537}"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37</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09743656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 name="Shape 136"/>
          <p:cNvSpPr>
            <a:spLocks noGrp="1" noRot="1" noChangeAspect="1"/>
          </p:cNvSpPr>
          <p:nvPr>
            <p:ph type="sldImg"/>
          </p:nvPr>
        </p:nvSpPr>
        <p:spPr>
          <a:prstGeom prst="rect">
            <a:avLst/>
          </a:prstGeom>
        </p:spPr>
        <p:txBody>
          <a:bodyPr/>
          <a:lstStyle/>
          <a:p>
            <a:endParaRPr/>
          </a:p>
        </p:txBody>
      </p:sp>
      <p:sp>
        <p:nvSpPr>
          <p:cNvPr id="137" name="Shape 137"/>
          <p:cNvSpPr>
            <a:spLocks noGrp="1"/>
          </p:cNvSpPr>
          <p:nvPr>
            <p:ph type="body" sz="quarter" idx="1"/>
          </p:nvPr>
        </p:nvSpPr>
        <p:spPr>
          <a:prstGeom prst="rect">
            <a:avLst/>
          </a:prstGeom>
        </p:spPr>
        <p:txBody>
          <a:bodyPr/>
          <a:lstStyle/>
          <a:p>
            <a:r>
              <a:rPr lang="en-US" sz="1200" kern="1200">
                <a:solidFill>
                  <a:schemeClr val="tx1"/>
                </a:solidFill>
                <a:effectLst/>
                <a:latin typeface="+mn-lt"/>
                <a:ea typeface="+mn-ea"/>
                <a:cs typeface="+mn-cs"/>
              </a:rPr>
              <a:t>Ask students to answer</a:t>
            </a:r>
            <a:r>
              <a:rPr lang="en-US" sz="1200" kern="1200" baseline="0">
                <a:solidFill>
                  <a:schemeClr val="tx1"/>
                </a:solidFill>
                <a:effectLst/>
                <a:latin typeface="+mn-lt"/>
                <a:ea typeface="+mn-ea"/>
                <a:cs typeface="+mn-cs"/>
              </a:rPr>
              <a:t> the three baseline questions on a confidence scale: (0=not confident, 10=extremely confident).</a:t>
            </a:r>
            <a:endParaRPr lang="en-GB" sz="1200" kern="1200">
              <a:solidFill>
                <a:schemeClr val="tx1"/>
              </a:solidFill>
              <a:effectLst/>
              <a:latin typeface="+mn-lt"/>
              <a:ea typeface="+mn-ea"/>
              <a:cs typeface="+mn-cs"/>
            </a:endParaRPr>
          </a:p>
        </p:txBody>
      </p:sp>
    </p:spTree>
    <p:extLst>
      <p:ext uri="{BB962C8B-B14F-4D97-AF65-F5344CB8AC3E}">
        <p14:creationId xmlns:p14="http://schemas.microsoft.com/office/powerpoint/2010/main" val="232584051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6"/>
        <p:cNvGrpSpPr/>
        <p:nvPr/>
      </p:nvGrpSpPr>
      <p:grpSpPr>
        <a:xfrm>
          <a:off x="0" y="0"/>
          <a:ext cx="0" cy="0"/>
          <a:chOff x="0" y="0"/>
          <a:chExt cx="0" cy="0"/>
        </a:xfrm>
      </p:grpSpPr>
      <p:sp>
        <p:nvSpPr>
          <p:cNvPr id="237" name="Google Shape;237;p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38" name="Google Shape;238;p1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extLst>
      <p:ext uri="{BB962C8B-B14F-4D97-AF65-F5344CB8AC3E}">
        <p14:creationId xmlns:p14="http://schemas.microsoft.com/office/powerpoint/2010/main" val="297138580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567DB251-18AC-41D5-959F-F289AB917537}" type="slidenum">
              <a:rPr lang="en-GB" smtClean="0"/>
              <a:t>49</a:t>
            </a:fld>
            <a:endParaRPr lang="en-GB"/>
          </a:p>
        </p:txBody>
      </p:sp>
    </p:spTree>
    <p:extLst>
      <p:ext uri="{BB962C8B-B14F-4D97-AF65-F5344CB8AC3E}">
        <p14:creationId xmlns:p14="http://schemas.microsoft.com/office/powerpoint/2010/main" val="342699341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5"/>
        <p:cNvGrpSpPr/>
        <p:nvPr/>
      </p:nvGrpSpPr>
      <p:grpSpPr>
        <a:xfrm>
          <a:off x="0" y="0"/>
          <a:ext cx="0" cy="0"/>
          <a:chOff x="0" y="0"/>
          <a:chExt cx="0" cy="0"/>
        </a:xfrm>
      </p:grpSpPr>
      <p:sp>
        <p:nvSpPr>
          <p:cNvPr id="246" name="Google Shape;246;g7fcb90c91c_0_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47" name="Google Shape;247;g7fcb90c91c_0_1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extLst>
      <p:ext uri="{BB962C8B-B14F-4D97-AF65-F5344CB8AC3E}">
        <p14:creationId xmlns:p14="http://schemas.microsoft.com/office/powerpoint/2010/main" val="423019588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4"/>
        <p:cNvGrpSpPr/>
        <p:nvPr/>
      </p:nvGrpSpPr>
      <p:grpSpPr>
        <a:xfrm>
          <a:off x="0" y="0"/>
          <a:ext cx="0" cy="0"/>
          <a:chOff x="0" y="0"/>
          <a:chExt cx="0" cy="0"/>
        </a:xfrm>
      </p:grpSpPr>
      <p:sp>
        <p:nvSpPr>
          <p:cNvPr id="255" name="Google Shape;255;g7fcb90c91c_0_3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56" name="Google Shape;256;g7fcb90c91c_0_3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extLst>
      <p:ext uri="{BB962C8B-B14F-4D97-AF65-F5344CB8AC3E}">
        <p14:creationId xmlns:p14="http://schemas.microsoft.com/office/powerpoint/2010/main" val="39985277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3"/>
        <p:cNvGrpSpPr/>
        <p:nvPr/>
      </p:nvGrpSpPr>
      <p:grpSpPr>
        <a:xfrm>
          <a:off x="0" y="0"/>
          <a:ext cx="0" cy="0"/>
          <a:chOff x="0" y="0"/>
          <a:chExt cx="0" cy="0"/>
        </a:xfrm>
      </p:grpSpPr>
      <p:sp>
        <p:nvSpPr>
          <p:cNvPr id="264" name="Google Shape;264;g7fcb90c91c_0_8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65" name="Google Shape;265;g7fcb90c91c_0_8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extLst>
      <p:ext uri="{BB962C8B-B14F-4D97-AF65-F5344CB8AC3E}">
        <p14:creationId xmlns:p14="http://schemas.microsoft.com/office/powerpoint/2010/main" val="259845029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2"/>
        <p:cNvGrpSpPr/>
        <p:nvPr/>
      </p:nvGrpSpPr>
      <p:grpSpPr>
        <a:xfrm>
          <a:off x="0" y="0"/>
          <a:ext cx="0" cy="0"/>
          <a:chOff x="0" y="0"/>
          <a:chExt cx="0" cy="0"/>
        </a:xfrm>
      </p:grpSpPr>
      <p:sp>
        <p:nvSpPr>
          <p:cNvPr id="273" name="Google Shape;273;g7f2f8e56f0_4_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74" name="Google Shape;274;g7f2f8e56f0_4_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extLst>
      <p:ext uri="{BB962C8B-B14F-4D97-AF65-F5344CB8AC3E}">
        <p14:creationId xmlns:p14="http://schemas.microsoft.com/office/powerpoint/2010/main" val="76825650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1"/>
        <p:cNvGrpSpPr/>
        <p:nvPr/>
      </p:nvGrpSpPr>
      <p:grpSpPr>
        <a:xfrm>
          <a:off x="0" y="0"/>
          <a:ext cx="0" cy="0"/>
          <a:chOff x="0" y="0"/>
          <a:chExt cx="0" cy="0"/>
        </a:xfrm>
      </p:grpSpPr>
      <p:sp>
        <p:nvSpPr>
          <p:cNvPr id="282" name="Google Shape;282;g7f2f8e56f0_4_4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83" name="Google Shape;283;g7f2f8e56f0_4_4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extLst>
      <p:ext uri="{BB962C8B-B14F-4D97-AF65-F5344CB8AC3E}">
        <p14:creationId xmlns:p14="http://schemas.microsoft.com/office/powerpoint/2010/main" val="324744899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0"/>
        <p:cNvGrpSpPr/>
        <p:nvPr/>
      </p:nvGrpSpPr>
      <p:grpSpPr>
        <a:xfrm>
          <a:off x="0" y="0"/>
          <a:ext cx="0" cy="0"/>
          <a:chOff x="0" y="0"/>
          <a:chExt cx="0" cy="0"/>
        </a:xfrm>
      </p:grpSpPr>
      <p:sp>
        <p:nvSpPr>
          <p:cNvPr id="291" name="Google Shape;291;g7f2f8e56f0_4_1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92" name="Google Shape;292;g7f2f8e56f0_4_1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extLst>
      <p:ext uri="{BB962C8B-B14F-4D97-AF65-F5344CB8AC3E}">
        <p14:creationId xmlns:p14="http://schemas.microsoft.com/office/powerpoint/2010/main" val="15888536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9"/>
        <p:cNvGrpSpPr/>
        <p:nvPr/>
      </p:nvGrpSpPr>
      <p:grpSpPr>
        <a:xfrm>
          <a:off x="0" y="0"/>
          <a:ext cx="0" cy="0"/>
          <a:chOff x="0" y="0"/>
          <a:chExt cx="0" cy="0"/>
        </a:xfrm>
      </p:grpSpPr>
      <p:sp>
        <p:nvSpPr>
          <p:cNvPr id="300" name="Google Shape;300;g720a59db2d_6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01" name="Google Shape;301;g720a59db2d_6_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extLst>
      <p:ext uri="{BB962C8B-B14F-4D97-AF65-F5344CB8AC3E}">
        <p14:creationId xmlns:p14="http://schemas.microsoft.com/office/powerpoint/2010/main" val="257764432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p:cNvSpPr>
            <a:spLocks noGrp="1"/>
          </p:cNvSpPr>
          <p:nvPr>
            <p:ph type="dt" sz="half" idx="10"/>
          </p:nvPr>
        </p:nvSpPr>
        <p:spPr/>
        <p:txBody>
          <a:bodyPr/>
          <a:lstStyle/>
          <a:p>
            <a:fld id="{19CDA97C-FC83-469C-88D5-00146091A347}" type="datetimeFigureOut">
              <a:rPr lang="en-GB" smtClean="0"/>
              <a:t>17/05/2021</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726D0BC7-C93B-4E3A-9DC8-139C58C11CF8}" type="slidenum">
              <a:rPr lang="en-GB" smtClean="0"/>
              <a:t>‹#›</a:t>
            </a:fld>
            <a:endParaRPr lang="en-GB"/>
          </a:p>
        </p:txBody>
      </p:sp>
    </p:spTree>
    <p:extLst>
      <p:ext uri="{BB962C8B-B14F-4D97-AF65-F5344CB8AC3E}">
        <p14:creationId xmlns:p14="http://schemas.microsoft.com/office/powerpoint/2010/main" val="251416362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19CDA97C-FC83-469C-88D5-00146091A347}" type="datetimeFigureOut">
              <a:rPr lang="en-GB" smtClean="0"/>
              <a:t>17/05/2021</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726D0BC7-C93B-4E3A-9DC8-139C58C11CF8}" type="slidenum">
              <a:rPr lang="en-GB" smtClean="0"/>
              <a:t>‹#›</a:t>
            </a:fld>
            <a:endParaRPr lang="en-GB"/>
          </a:p>
        </p:txBody>
      </p:sp>
    </p:spTree>
    <p:extLst>
      <p:ext uri="{BB962C8B-B14F-4D97-AF65-F5344CB8AC3E}">
        <p14:creationId xmlns:p14="http://schemas.microsoft.com/office/powerpoint/2010/main" val="375590201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19CDA97C-FC83-469C-88D5-00146091A347}" type="datetimeFigureOut">
              <a:rPr lang="en-GB" smtClean="0"/>
              <a:t>17/05/2021</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726D0BC7-C93B-4E3A-9DC8-139C58C11CF8}" type="slidenum">
              <a:rPr lang="en-GB" smtClean="0"/>
              <a:t>‹#›</a:t>
            </a:fld>
            <a:endParaRPr lang="en-GB"/>
          </a:p>
        </p:txBody>
      </p:sp>
    </p:spTree>
    <p:extLst>
      <p:ext uri="{BB962C8B-B14F-4D97-AF65-F5344CB8AC3E}">
        <p14:creationId xmlns:p14="http://schemas.microsoft.com/office/powerpoint/2010/main" val="62149180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and two columns" type="twoColTx">
  <p:cSld name="Title and two columns">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415600" y="593367"/>
            <a:ext cx="11360800" cy="7636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a:endParaRPr/>
          </a:p>
        </p:txBody>
      </p:sp>
      <p:sp>
        <p:nvSpPr>
          <p:cNvPr id="15" name="Google Shape;15;p3"/>
          <p:cNvSpPr txBox="1">
            <a:spLocks noGrp="1"/>
          </p:cNvSpPr>
          <p:nvPr>
            <p:ph type="body" idx="1"/>
          </p:nvPr>
        </p:nvSpPr>
        <p:spPr>
          <a:xfrm>
            <a:off x="360000" y="963989"/>
            <a:ext cx="8040800" cy="5028400"/>
          </a:xfrm>
          <a:prstGeom prst="rect">
            <a:avLst/>
          </a:prstGeom>
          <a:noFill/>
          <a:ln>
            <a:noFill/>
          </a:ln>
        </p:spPr>
        <p:txBody>
          <a:bodyPr spcFirstLastPara="1" wrap="square" lIns="91425" tIns="91425" rIns="91425" bIns="91425" anchor="t" anchorCtr="0">
            <a:noAutofit/>
          </a:bodyPr>
          <a:lstStyle>
            <a:lvl1pPr marL="609585" lvl="0" indent="-423323">
              <a:spcBef>
                <a:spcPts val="0"/>
              </a:spcBef>
              <a:spcAft>
                <a:spcPts val="0"/>
              </a:spcAft>
              <a:buSzPts val="1400"/>
              <a:buChar char="●"/>
              <a:defRPr/>
            </a:lvl1pPr>
            <a:lvl2pPr marL="1219170" lvl="1" indent="-406390" algn="l">
              <a:lnSpc>
                <a:spcPct val="115000"/>
              </a:lnSpc>
              <a:spcBef>
                <a:spcPts val="2133"/>
              </a:spcBef>
              <a:spcAft>
                <a:spcPts val="0"/>
              </a:spcAft>
              <a:buSzPts val="1200"/>
              <a:buChar char="○"/>
              <a:defRPr sz="1600"/>
            </a:lvl2pPr>
            <a:lvl3pPr marL="1828754" lvl="2" indent="-406390" algn="l">
              <a:lnSpc>
                <a:spcPct val="115000"/>
              </a:lnSpc>
              <a:spcBef>
                <a:spcPts val="2133"/>
              </a:spcBef>
              <a:spcAft>
                <a:spcPts val="0"/>
              </a:spcAft>
              <a:buSzPts val="1200"/>
              <a:buChar char="■"/>
              <a:defRPr sz="1600"/>
            </a:lvl3pPr>
            <a:lvl4pPr marL="2438339" lvl="3" indent="-406390" algn="l">
              <a:lnSpc>
                <a:spcPct val="115000"/>
              </a:lnSpc>
              <a:spcBef>
                <a:spcPts val="2133"/>
              </a:spcBef>
              <a:spcAft>
                <a:spcPts val="0"/>
              </a:spcAft>
              <a:buSzPts val="1200"/>
              <a:buChar char="●"/>
              <a:defRPr sz="1600"/>
            </a:lvl4pPr>
            <a:lvl5pPr marL="3047924" lvl="4" indent="-406390" algn="l">
              <a:lnSpc>
                <a:spcPct val="115000"/>
              </a:lnSpc>
              <a:spcBef>
                <a:spcPts val="2133"/>
              </a:spcBef>
              <a:spcAft>
                <a:spcPts val="0"/>
              </a:spcAft>
              <a:buSzPts val="1200"/>
              <a:buChar char="○"/>
              <a:defRPr sz="1600"/>
            </a:lvl5pPr>
            <a:lvl6pPr marL="3657509" lvl="5" indent="-406390" algn="l">
              <a:lnSpc>
                <a:spcPct val="115000"/>
              </a:lnSpc>
              <a:spcBef>
                <a:spcPts val="2133"/>
              </a:spcBef>
              <a:spcAft>
                <a:spcPts val="0"/>
              </a:spcAft>
              <a:buSzPts val="1200"/>
              <a:buChar char="■"/>
              <a:defRPr sz="1600"/>
            </a:lvl6pPr>
            <a:lvl7pPr marL="4267093" lvl="6" indent="-406390" algn="l">
              <a:lnSpc>
                <a:spcPct val="115000"/>
              </a:lnSpc>
              <a:spcBef>
                <a:spcPts val="2133"/>
              </a:spcBef>
              <a:spcAft>
                <a:spcPts val="0"/>
              </a:spcAft>
              <a:buSzPts val="1200"/>
              <a:buChar char="●"/>
              <a:defRPr sz="1600"/>
            </a:lvl7pPr>
            <a:lvl8pPr marL="4876678" lvl="7" indent="-406390" algn="l">
              <a:lnSpc>
                <a:spcPct val="115000"/>
              </a:lnSpc>
              <a:spcBef>
                <a:spcPts val="2133"/>
              </a:spcBef>
              <a:spcAft>
                <a:spcPts val="0"/>
              </a:spcAft>
              <a:buSzPts val="1200"/>
              <a:buChar char="○"/>
              <a:defRPr sz="1600"/>
            </a:lvl8pPr>
            <a:lvl9pPr marL="5486263" lvl="8" indent="-406390" algn="l">
              <a:lnSpc>
                <a:spcPct val="115000"/>
              </a:lnSpc>
              <a:spcBef>
                <a:spcPts val="2133"/>
              </a:spcBef>
              <a:spcAft>
                <a:spcPts val="2133"/>
              </a:spcAft>
              <a:buSzPts val="1200"/>
              <a:buChar char="■"/>
              <a:defRPr sz="1600"/>
            </a:lvl9pPr>
          </a:lstStyle>
          <a:p>
            <a:endParaRPr/>
          </a:p>
        </p:txBody>
      </p:sp>
      <p:sp>
        <p:nvSpPr>
          <p:cNvPr id="16" name="Google Shape;16;p3"/>
          <p:cNvSpPr txBox="1">
            <a:spLocks noGrp="1"/>
          </p:cNvSpPr>
          <p:nvPr>
            <p:ph type="body" idx="2"/>
          </p:nvPr>
        </p:nvSpPr>
        <p:spPr>
          <a:xfrm>
            <a:off x="6443200" y="1536633"/>
            <a:ext cx="5333200" cy="4555200"/>
          </a:xfrm>
          <a:prstGeom prst="rect">
            <a:avLst/>
          </a:prstGeom>
          <a:noFill/>
          <a:ln>
            <a:noFill/>
          </a:ln>
        </p:spPr>
        <p:txBody>
          <a:bodyPr spcFirstLastPara="1" wrap="square" lIns="91425" tIns="91425" rIns="91425" bIns="91425" anchor="t" anchorCtr="0">
            <a:noAutofit/>
          </a:bodyPr>
          <a:lstStyle>
            <a:lvl1pPr marL="609585" lvl="0" indent="-423323" algn="l">
              <a:lnSpc>
                <a:spcPct val="115000"/>
              </a:lnSpc>
              <a:spcBef>
                <a:spcPts val="0"/>
              </a:spcBef>
              <a:spcAft>
                <a:spcPts val="0"/>
              </a:spcAft>
              <a:buSzPts val="1400"/>
              <a:buChar char="●"/>
              <a:defRPr sz="1867"/>
            </a:lvl1pPr>
            <a:lvl2pPr marL="1219170" lvl="1" indent="-406390" algn="l">
              <a:lnSpc>
                <a:spcPct val="115000"/>
              </a:lnSpc>
              <a:spcBef>
                <a:spcPts val="2133"/>
              </a:spcBef>
              <a:spcAft>
                <a:spcPts val="0"/>
              </a:spcAft>
              <a:buSzPts val="1200"/>
              <a:buChar char="○"/>
              <a:defRPr sz="1600"/>
            </a:lvl2pPr>
            <a:lvl3pPr marL="1828754" lvl="2" indent="-406390" algn="l">
              <a:lnSpc>
                <a:spcPct val="115000"/>
              </a:lnSpc>
              <a:spcBef>
                <a:spcPts val="2133"/>
              </a:spcBef>
              <a:spcAft>
                <a:spcPts val="0"/>
              </a:spcAft>
              <a:buSzPts val="1200"/>
              <a:buChar char="■"/>
              <a:defRPr sz="1600"/>
            </a:lvl3pPr>
            <a:lvl4pPr marL="2438339" lvl="3" indent="-406390" algn="l">
              <a:lnSpc>
                <a:spcPct val="115000"/>
              </a:lnSpc>
              <a:spcBef>
                <a:spcPts val="2133"/>
              </a:spcBef>
              <a:spcAft>
                <a:spcPts val="0"/>
              </a:spcAft>
              <a:buSzPts val="1200"/>
              <a:buChar char="●"/>
              <a:defRPr sz="1600"/>
            </a:lvl4pPr>
            <a:lvl5pPr marL="3047924" lvl="4" indent="-406390" algn="l">
              <a:lnSpc>
                <a:spcPct val="115000"/>
              </a:lnSpc>
              <a:spcBef>
                <a:spcPts val="2133"/>
              </a:spcBef>
              <a:spcAft>
                <a:spcPts val="0"/>
              </a:spcAft>
              <a:buSzPts val="1200"/>
              <a:buChar char="○"/>
              <a:defRPr sz="1600"/>
            </a:lvl5pPr>
            <a:lvl6pPr marL="3657509" lvl="5" indent="-406390" algn="l">
              <a:lnSpc>
                <a:spcPct val="115000"/>
              </a:lnSpc>
              <a:spcBef>
                <a:spcPts val="2133"/>
              </a:spcBef>
              <a:spcAft>
                <a:spcPts val="0"/>
              </a:spcAft>
              <a:buSzPts val="1200"/>
              <a:buChar char="■"/>
              <a:defRPr sz="1600"/>
            </a:lvl6pPr>
            <a:lvl7pPr marL="4267093" lvl="6" indent="-406390" algn="l">
              <a:lnSpc>
                <a:spcPct val="115000"/>
              </a:lnSpc>
              <a:spcBef>
                <a:spcPts val="2133"/>
              </a:spcBef>
              <a:spcAft>
                <a:spcPts val="0"/>
              </a:spcAft>
              <a:buSzPts val="1200"/>
              <a:buChar char="●"/>
              <a:defRPr sz="1600"/>
            </a:lvl7pPr>
            <a:lvl8pPr marL="4876678" lvl="7" indent="-406390" algn="l">
              <a:lnSpc>
                <a:spcPct val="115000"/>
              </a:lnSpc>
              <a:spcBef>
                <a:spcPts val="2133"/>
              </a:spcBef>
              <a:spcAft>
                <a:spcPts val="0"/>
              </a:spcAft>
              <a:buSzPts val="1200"/>
              <a:buChar char="○"/>
              <a:defRPr sz="1600"/>
            </a:lvl8pPr>
            <a:lvl9pPr marL="5486263" lvl="8" indent="-406390" algn="l">
              <a:lnSpc>
                <a:spcPct val="115000"/>
              </a:lnSpc>
              <a:spcBef>
                <a:spcPts val="2133"/>
              </a:spcBef>
              <a:spcAft>
                <a:spcPts val="2133"/>
              </a:spcAft>
              <a:buSzPts val="1200"/>
              <a:buChar char="■"/>
              <a:defRPr sz="1600"/>
            </a:lvl9pPr>
          </a:lstStyle>
          <a:p>
            <a:endParaRPr/>
          </a:p>
        </p:txBody>
      </p:sp>
      <p:sp>
        <p:nvSpPr>
          <p:cNvPr id="17" name="Google Shape;17;p3"/>
          <p:cNvSpPr txBox="1">
            <a:spLocks noGrp="1"/>
          </p:cNvSpPr>
          <p:nvPr>
            <p:ph type="sldNum" idx="12"/>
          </p:nvPr>
        </p:nvSpPr>
        <p:spPr>
          <a:xfrm>
            <a:off x="5692939" y="6333200"/>
            <a:ext cx="731600" cy="5248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333" b="0" i="0" u="none" strike="noStrike" cap="none">
                <a:solidFill>
                  <a:schemeClr val="tx1"/>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333"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333"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333"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333"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333"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333"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333"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333" b="0" i="0" u="none" strike="noStrike" cap="none">
                <a:solidFill>
                  <a:schemeClr val="dk2"/>
                </a:solidFill>
                <a:latin typeface="Arial"/>
                <a:ea typeface="Arial"/>
                <a:cs typeface="Arial"/>
                <a:sym typeface="Arial"/>
              </a:defRPr>
            </a:lvl9pPr>
          </a:lstStyle>
          <a:p>
            <a:fld id="{00000000-1234-1234-1234-123412341234}" type="slidenum">
              <a:rPr lang="en-GB" smtClean="0"/>
              <a:pPr/>
              <a:t>‹#›</a:t>
            </a:fld>
            <a:endParaRPr lang="en-GB"/>
          </a:p>
        </p:txBody>
      </p:sp>
    </p:spTree>
    <p:extLst>
      <p:ext uri="{BB962C8B-B14F-4D97-AF65-F5344CB8AC3E}">
        <p14:creationId xmlns:p14="http://schemas.microsoft.com/office/powerpoint/2010/main" val="264979274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39833D69-4AE7-4C8D-B1F7-4C34572122A3}" type="datetimeFigureOut">
              <a:rPr lang="en-GB" smtClean="0"/>
              <a:t>17/05/2021</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35F14838-873D-4526-81FA-82BCAE3C708C}" type="slidenum">
              <a:rPr lang="en-GB" smtClean="0"/>
              <a:t>‹#›</a:t>
            </a:fld>
            <a:endParaRPr lang="en-GB"/>
          </a:p>
        </p:txBody>
      </p:sp>
      <p:sp>
        <p:nvSpPr>
          <p:cNvPr id="7" name="Shape 121">
            <a:extLst>
              <a:ext uri="{FF2B5EF4-FFF2-40B4-BE49-F238E27FC236}">
                <a16:creationId xmlns:a16="http://schemas.microsoft.com/office/drawing/2014/main" id="{F1F5BC67-A646-7C4A-A209-751511E2F34F}"/>
              </a:ext>
            </a:extLst>
          </p:cNvPr>
          <p:cNvSpPr txBox="1">
            <a:spLocks/>
          </p:cNvSpPr>
          <p:nvPr userDrawn="1"/>
        </p:nvSpPr>
        <p:spPr>
          <a:xfrm>
            <a:off x="0" y="1"/>
            <a:ext cx="12192000" cy="1173919"/>
          </a:xfrm>
          <a:prstGeom prst="rect">
            <a:avLst/>
          </a:prstGeom>
          <a:solidFill>
            <a:schemeClr val="tx1"/>
          </a:solidFill>
        </p:spPr>
        <p:txBody>
          <a:bodyPr vert="horz" lIns="91440" tIns="45720" rIns="91440" bIns="45720" rtlCol="0" anchor="t">
            <a:normAutofit/>
          </a:bodyPr>
          <a:lstStyle>
            <a:lvl1pPr algn="ctr" defTabSz="914400" rtl="0" eaLnBrk="1" latinLnBrk="0" hangingPunct="1">
              <a:spcBef>
                <a:spcPct val="0"/>
              </a:spcBef>
              <a:buNone/>
              <a:defRPr sz="4400" u="sng" kern="1200">
                <a:solidFill>
                  <a:schemeClr val="tx1"/>
                </a:solidFill>
                <a:latin typeface="+mj-lt"/>
                <a:ea typeface="+mj-ea"/>
                <a:cs typeface="+mj-cs"/>
              </a:defRPr>
            </a:lvl1pPr>
          </a:lstStyle>
          <a:p>
            <a:endParaRPr lang="en-GB" sz="3000" b="1" u="none">
              <a:solidFill>
                <a:srgbClr val="F15C38"/>
              </a:solidFill>
            </a:endParaRPr>
          </a:p>
        </p:txBody>
      </p:sp>
      <p:sp>
        <p:nvSpPr>
          <p:cNvPr id="9" name="Rectangle 8">
            <a:extLst>
              <a:ext uri="{FF2B5EF4-FFF2-40B4-BE49-F238E27FC236}">
                <a16:creationId xmlns:a16="http://schemas.microsoft.com/office/drawing/2014/main" id="{AA87E4EB-9671-E34A-9581-7A738AC791CC}"/>
              </a:ext>
            </a:extLst>
          </p:cNvPr>
          <p:cNvSpPr/>
          <p:nvPr userDrawn="1"/>
        </p:nvSpPr>
        <p:spPr>
          <a:xfrm>
            <a:off x="4932562" y="188641"/>
            <a:ext cx="1745158" cy="584775"/>
          </a:xfrm>
          <a:prstGeom prst="rect">
            <a:avLst/>
          </a:prstGeom>
        </p:spPr>
        <p:txBody>
          <a:bodyPr wrap="none">
            <a:spAutoFit/>
          </a:bodyPr>
          <a:lstStyle/>
          <a:p>
            <a:r>
              <a:rPr lang="en-GB" sz="3200" b="1" u="none">
                <a:solidFill>
                  <a:srgbClr val="5AC3E7"/>
                </a:solidFill>
              </a:rPr>
              <a:t>PUBERTY</a:t>
            </a:r>
            <a:endParaRPr lang="en-US" sz="3200">
              <a:solidFill>
                <a:srgbClr val="5AC3E7"/>
              </a:solidFill>
            </a:endParaRPr>
          </a:p>
        </p:txBody>
      </p:sp>
      <p:pic>
        <p:nvPicPr>
          <p:cNvPr id="8" name="Picture 7">
            <a:extLst>
              <a:ext uri="{FF2B5EF4-FFF2-40B4-BE49-F238E27FC236}">
                <a16:creationId xmlns:a16="http://schemas.microsoft.com/office/drawing/2014/main" id="{C3F18DE4-0334-C442-9808-D815F0E2331B}"/>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228715"/>
            <a:ext cx="1440000" cy="716488"/>
          </a:xfrm>
          <a:prstGeom prst="rect">
            <a:avLst/>
          </a:prstGeom>
        </p:spPr>
      </p:pic>
    </p:spTree>
    <p:extLst>
      <p:ext uri="{BB962C8B-B14F-4D97-AF65-F5344CB8AC3E}">
        <p14:creationId xmlns:p14="http://schemas.microsoft.com/office/powerpoint/2010/main" val="343752378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19CDA97C-FC83-469C-88D5-00146091A347}" type="datetimeFigureOut">
              <a:rPr lang="en-GB" smtClean="0"/>
              <a:t>17/05/2021</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726D0BC7-C93B-4E3A-9DC8-139C58C11CF8}" type="slidenum">
              <a:rPr lang="en-GB" smtClean="0"/>
              <a:t>‹#›</a:t>
            </a:fld>
            <a:endParaRPr lang="en-GB"/>
          </a:p>
        </p:txBody>
      </p:sp>
    </p:spTree>
    <p:extLst>
      <p:ext uri="{BB962C8B-B14F-4D97-AF65-F5344CB8AC3E}">
        <p14:creationId xmlns:p14="http://schemas.microsoft.com/office/powerpoint/2010/main" val="195306692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19CDA97C-FC83-469C-88D5-00146091A347}" type="datetimeFigureOut">
              <a:rPr lang="en-GB" smtClean="0"/>
              <a:t>17/05/2021</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726D0BC7-C93B-4E3A-9DC8-139C58C11CF8}" type="slidenum">
              <a:rPr lang="en-GB" smtClean="0"/>
              <a:t>‹#›</a:t>
            </a:fld>
            <a:endParaRPr lang="en-GB"/>
          </a:p>
        </p:txBody>
      </p:sp>
    </p:spTree>
    <p:extLst>
      <p:ext uri="{BB962C8B-B14F-4D97-AF65-F5344CB8AC3E}">
        <p14:creationId xmlns:p14="http://schemas.microsoft.com/office/powerpoint/2010/main" val="78290390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p:cNvSpPr>
            <a:spLocks noGrp="1"/>
          </p:cNvSpPr>
          <p:nvPr>
            <p:ph type="dt" sz="half" idx="10"/>
          </p:nvPr>
        </p:nvSpPr>
        <p:spPr/>
        <p:txBody>
          <a:bodyPr/>
          <a:lstStyle/>
          <a:p>
            <a:fld id="{19CDA97C-FC83-469C-88D5-00146091A347}" type="datetimeFigureOut">
              <a:rPr lang="en-GB" smtClean="0"/>
              <a:t>17/05/2021</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726D0BC7-C93B-4E3A-9DC8-139C58C11CF8}" type="slidenum">
              <a:rPr lang="en-GB" smtClean="0"/>
              <a:t>‹#›</a:t>
            </a:fld>
            <a:endParaRPr lang="en-GB"/>
          </a:p>
        </p:txBody>
      </p:sp>
    </p:spTree>
    <p:extLst>
      <p:ext uri="{BB962C8B-B14F-4D97-AF65-F5344CB8AC3E}">
        <p14:creationId xmlns:p14="http://schemas.microsoft.com/office/powerpoint/2010/main" val="370088852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p:cNvSpPr>
            <a:spLocks noGrp="1"/>
          </p:cNvSpPr>
          <p:nvPr>
            <p:ph type="dt" sz="half" idx="10"/>
          </p:nvPr>
        </p:nvSpPr>
        <p:spPr/>
        <p:txBody>
          <a:bodyPr/>
          <a:lstStyle/>
          <a:p>
            <a:fld id="{19CDA97C-FC83-469C-88D5-00146091A347}" type="datetimeFigureOut">
              <a:rPr lang="en-GB" smtClean="0"/>
              <a:t>17/05/2021</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726D0BC7-C93B-4E3A-9DC8-139C58C11CF8}" type="slidenum">
              <a:rPr lang="en-GB" smtClean="0"/>
              <a:t>‹#›</a:t>
            </a:fld>
            <a:endParaRPr lang="en-GB"/>
          </a:p>
        </p:txBody>
      </p:sp>
    </p:spTree>
    <p:extLst>
      <p:ext uri="{BB962C8B-B14F-4D97-AF65-F5344CB8AC3E}">
        <p14:creationId xmlns:p14="http://schemas.microsoft.com/office/powerpoint/2010/main" val="48014665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2"/>
          <p:cNvSpPr>
            <a:spLocks noGrp="1"/>
          </p:cNvSpPr>
          <p:nvPr>
            <p:ph type="dt" sz="half" idx="10"/>
          </p:nvPr>
        </p:nvSpPr>
        <p:spPr/>
        <p:txBody>
          <a:bodyPr/>
          <a:lstStyle/>
          <a:p>
            <a:fld id="{19CDA97C-FC83-469C-88D5-00146091A347}" type="datetimeFigureOut">
              <a:rPr lang="en-GB" smtClean="0"/>
              <a:t>17/05/2021</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726D0BC7-C93B-4E3A-9DC8-139C58C11CF8}" type="slidenum">
              <a:rPr lang="en-GB" smtClean="0"/>
              <a:t>‹#›</a:t>
            </a:fld>
            <a:endParaRPr lang="en-GB"/>
          </a:p>
        </p:txBody>
      </p:sp>
    </p:spTree>
    <p:extLst>
      <p:ext uri="{BB962C8B-B14F-4D97-AF65-F5344CB8AC3E}">
        <p14:creationId xmlns:p14="http://schemas.microsoft.com/office/powerpoint/2010/main" val="136303457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9CDA97C-FC83-469C-88D5-00146091A347}" type="datetimeFigureOut">
              <a:rPr lang="en-GB" smtClean="0"/>
              <a:t>17/05/2021</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726D0BC7-C93B-4E3A-9DC8-139C58C11CF8}" type="slidenum">
              <a:rPr lang="en-GB" smtClean="0"/>
              <a:t>‹#›</a:t>
            </a:fld>
            <a:endParaRPr lang="en-GB"/>
          </a:p>
        </p:txBody>
      </p:sp>
    </p:spTree>
    <p:extLst>
      <p:ext uri="{BB962C8B-B14F-4D97-AF65-F5344CB8AC3E}">
        <p14:creationId xmlns:p14="http://schemas.microsoft.com/office/powerpoint/2010/main" val="42566425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19CDA97C-FC83-469C-88D5-00146091A347}" type="datetimeFigureOut">
              <a:rPr lang="en-GB" smtClean="0"/>
              <a:t>17/05/2021</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726D0BC7-C93B-4E3A-9DC8-139C58C11CF8}" type="slidenum">
              <a:rPr lang="en-GB" smtClean="0"/>
              <a:t>‹#›</a:t>
            </a:fld>
            <a:endParaRPr lang="en-GB"/>
          </a:p>
        </p:txBody>
      </p:sp>
    </p:spTree>
    <p:extLst>
      <p:ext uri="{BB962C8B-B14F-4D97-AF65-F5344CB8AC3E}">
        <p14:creationId xmlns:p14="http://schemas.microsoft.com/office/powerpoint/2010/main" val="264038119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19CDA97C-FC83-469C-88D5-00146091A347}" type="datetimeFigureOut">
              <a:rPr lang="en-GB" smtClean="0"/>
              <a:t>17/05/2021</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726D0BC7-C93B-4E3A-9DC8-139C58C11CF8}" type="slidenum">
              <a:rPr lang="en-GB" smtClean="0"/>
              <a:t>‹#›</a:t>
            </a:fld>
            <a:endParaRPr lang="en-GB"/>
          </a:p>
        </p:txBody>
      </p:sp>
    </p:spTree>
    <p:extLst>
      <p:ext uri="{BB962C8B-B14F-4D97-AF65-F5344CB8AC3E}">
        <p14:creationId xmlns:p14="http://schemas.microsoft.com/office/powerpoint/2010/main" val="383474381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9CDA97C-FC83-469C-88D5-00146091A347}" type="datetimeFigureOut">
              <a:rPr lang="en-GB" smtClean="0"/>
              <a:t>17/05/2021</a:t>
            </a:fld>
            <a:endParaRPr lang="en-GB"/>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26D0BC7-C93B-4E3A-9DC8-139C58C11CF8}" type="slidenum">
              <a:rPr lang="en-GB" smtClean="0"/>
              <a:t>‹#›</a:t>
            </a:fld>
            <a:endParaRPr lang="en-GB"/>
          </a:p>
        </p:txBody>
      </p:sp>
    </p:spTree>
    <p:extLst>
      <p:ext uri="{BB962C8B-B14F-4D97-AF65-F5344CB8AC3E}">
        <p14:creationId xmlns:p14="http://schemas.microsoft.com/office/powerpoint/2010/main" val="166710002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2.m4a"/><Relationship Id="rId1" Type="http://schemas.microsoft.com/office/2007/relationships/media" Target="../media/media2.m4a"/><Relationship Id="rId6" Type="http://schemas.openxmlformats.org/officeDocument/2006/relationships/image" Target="../media/image7.png"/><Relationship Id="rId5" Type="http://schemas.openxmlformats.org/officeDocument/2006/relationships/image" Target="../media/image2.png"/><Relationship Id="rId4" Type="http://schemas.openxmlformats.org/officeDocument/2006/relationships/image" Target="../media/image3.png"/></Relationships>
</file>

<file path=ppt/slides/_rels/slide11.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11.tiff"/><Relationship Id="rId2" Type="http://schemas.openxmlformats.org/officeDocument/2006/relationships/image" Target="../media/image3.png"/><Relationship Id="rId1" Type="http://schemas.openxmlformats.org/officeDocument/2006/relationships/slideLayout" Target="../slideLayouts/slideLayout7.xml"/><Relationship Id="rId6" Type="http://schemas.openxmlformats.org/officeDocument/2006/relationships/image" Target="../media/image10.tiff"/><Relationship Id="rId5" Type="http://schemas.openxmlformats.org/officeDocument/2006/relationships/image" Target="../media/image9.tiff"/><Relationship Id="rId4" Type="http://schemas.openxmlformats.org/officeDocument/2006/relationships/image" Target="../media/image8.tiff"/></Relationships>
</file>

<file path=ppt/slides/_rels/slide1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2.png"/><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13.xml.rels><?xml version="1.0" encoding="UTF-8" standalone="yes"?>
<Relationships xmlns="http://schemas.openxmlformats.org/package/2006/relationships"><Relationship Id="rId3" Type="http://schemas.openxmlformats.org/officeDocument/2006/relationships/hyperlink" Target="https://www.nhs.uk/live-well/sexual-health/stages-of-puberty-what-happens-to-boys-and-girls/" TargetMode="External"/><Relationship Id="rId2" Type="http://schemas.openxmlformats.org/officeDocument/2006/relationships/notesSlide" Target="../notesSlides/notesSlide1.xml"/><Relationship Id="rId1" Type="http://schemas.openxmlformats.org/officeDocument/2006/relationships/slideLayout" Target="../slideLayouts/slideLayout12.xml"/><Relationship Id="rId4" Type="http://schemas.openxmlformats.org/officeDocument/2006/relationships/image" Target="../media/image3.png"/></Relationships>
</file>

<file path=ppt/slides/_rels/slide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3" Type="http://schemas.openxmlformats.org/officeDocument/2006/relationships/hyperlink" Target="https://www.gov.uk/government/publications/period-products-in-schools-and-colleges" TargetMode="External"/><Relationship Id="rId2" Type="http://schemas.openxmlformats.org/officeDocument/2006/relationships/notesSlide" Target="../notesSlides/notesSlide9.xml"/><Relationship Id="rId1" Type="http://schemas.openxmlformats.org/officeDocument/2006/relationships/slideLayout" Target="../slideLayouts/slideLayout12.xml"/><Relationship Id="rId4" Type="http://schemas.openxmlformats.org/officeDocument/2006/relationships/image" Target="../media/image3.png"/></Relationships>
</file>

<file path=ppt/slides/_rels/slide22.xml.rels><?xml version="1.0" encoding="UTF-8" standalone="yes"?>
<Relationships xmlns="http://schemas.openxmlformats.org/package/2006/relationships"><Relationship Id="rId3" Type="http://schemas.openxmlformats.org/officeDocument/2006/relationships/hyperlink" Target="https://www.nhs.uk/conditions/periods/starting-periods/" TargetMode="External"/><Relationship Id="rId2" Type="http://schemas.openxmlformats.org/officeDocument/2006/relationships/notesSlide" Target="../notesSlides/notesSlide10.xml"/><Relationship Id="rId1" Type="http://schemas.openxmlformats.org/officeDocument/2006/relationships/slideLayout" Target="../slideLayouts/slideLayout12.xml"/><Relationship Id="rId4" Type="http://schemas.openxmlformats.org/officeDocument/2006/relationships/image" Target="../media/image3.png"/></Relationships>
</file>

<file path=ppt/slides/_rels/slide2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1.xml"/><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2.xml"/><Relationship Id="rId1" Type="http://schemas.openxmlformats.org/officeDocument/2006/relationships/slideLayout" Target="../slideLayouts/slideLayout12.xml"/></Relationships>
</file>

<file path=ppt/slides/_rels/slide2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3.xml"/><Relationship Id="rId1" Type="http://schemas.openxmlformats.org/officeDocument/2006/relationships/slideLayout" Target="../slideLayouts/slideLayout12.xml"/></Relationships>
</file>

<file path=ppt/slides/_rels/slide2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4.xml"/><Relationship Id="rId1" Type="http://schemas.openxmlformats.org/officeDocument/2006/relationships/slideLayout" Target="../slideLayouts/slideLayout12.xml"/></Relationships>
</file>

<file path=ppt/slides/_rels/slide2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5.xml"/><Relationship Id="rId1" Type="http://schemas.openxmlformats.org/officeDocument/2006/relationships/slideLayout" Target="../slideLayouts/slideLayout12.xml"/></Relationships>
</file>

<file path=ppt/slides/_rels/slide2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6.xml"/><Relationship Id="rId1" Type="http://schemas.openxmlformats.org/officeDocument/2006/relationships/slideLayout" Target="../slideLayouts/slideLayout12.xml"/></Relationships>
</file>

<file path=ppt/slides/_rels/slide2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7.xm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png"/><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3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4.pn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5.pn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2.png"/><Relationship Id="rId1" Type="http://schemas.openxmlformats.org/officeDocument/2006/relationships/slideLayout" Target="../slideLayouts/slideLayout7.xml"/><Relationship Id="rId5" Type="http://schemas.openxmlformats.org/officeDocument/2006/relationships/image" Target="../media/image3.png"/><Relationship Id="rId4" Type="http://schemas.openxmlformats.org/officeDocument/2006/relationships/image" Target="../media/image17.png"/></Relationships>
</file>

<file path=ppt/slides/_rels/slide3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8.xml"/><Relationship Id="rId1" Type="http://schemas.openxmlformats.org/officeDocument/2006/relationships/slideLayout" Target="../slideLayouts/slideLayout7.xml"/><Relationship Id="rId6" Type="http://schemas.openxmlformats.org/officeDocument/2006/relationships/image" Target="../media/image3.png"/><Relationship Id="rId5" Type="http://schemas.openxmlformats.org/officeDocument/2006/relationships/image" Target="../media/image20.png"/><Relationship Id="rId4" Type="http://schemas.openxmlformats.org/officeDocument/2006/relationships/image" Target="../media/image19.png"/></Relationships>
</file>

<file path=ppt/slides/_rels/slide3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png"/><Relationship Id="rId1" Type="http://schemas.openxmlformats.org/officeDocument/2006/relationships/slideLayout" Target="../slideLayouts/slideLayout7.xml"/><Relationship Id="rId5" Type="http://schemas.openxmlformats.org/officeDocument/2006/relationships/image" Target="../media/image3.png"/><Relationship Id="rId4" Type="http://schemas.openxmlformats.org/officeDocument/2006/relationships/image" Target="../media/image22.png"/></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png"/><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4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9.xml"/><Relationship Id="rId1" Type="http://schemas.openxmlformats.org/officeDocument/2006/relationships/slideLayout" Target="../slideLayouts/slideLayout13.xml"/></Relationships>
</file>

<file path=ppt/slides/_rels/slide4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png"/><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4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png"/><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4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png"/><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4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png"/><Relationship Id="rId1" Type="http://schemas.openxmlformats.org/officeDocument/2006/relationships/slideLayout" Target="../slideLayouts/slideLayout7.xml"/><Relationship Id="rId5" Type="http://schemas.openxmlformats.org/officeDocument/2006/relationships/image" Target="../media/image3.png"/><Relationship Id="rId4" Type="http://schemas.openxmlformats.org/officeDocument/2006/relationships/image" Target="../media/image28.png"/></Relationships>
</file>

<file path=ppt/slides/_rels/slide49.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image" Target="../media/image29.png"/><Relationship Id="rId7" Type="http://schemas.openxmlformats.org/officeDocument/2006/relationships/image" Target="../media/image2.png"/><Relationship Id="rId2" Type="http://schemas.openxmlformats.org/officeDocument/2006/relationships/notesSlide" Target="../notesSlides/notesSlide20.xml"/><Relationship Id="rId1" Type="http://schemas.openxmlformats.org/officeDocument/2006/relationships/slideLayout" Target="../slideLayouts/slideLayout7.xml"/><Relationship Id="rId6" Type="http://schemas.openxmlformats.org/officeDocument/2006/relationships/image" Target="../media/image32.png"/><Relationship Id="rId5" Type="http://schemas.openxmlformats.org/officeDocument/2006/relationships/image" Target="../media/image31.png"/><Relationship Id="rId4" Type="http://schemas.openxmlformats.org/officeDocument/2006/relationships/image" Target="../media/image30.png"/></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png"/><Relationship Id="rId1" Type="http://schemas.openxmlformats.org/officeDocument/2006/relationships/slideLayout" Target="../slideLayouts/slideLayout7.xml"/><Relationship Id="rId6" Type="http://schemas.openxmlformats.org/officeDocument/2006/relationships/image" Target="../media/image3.png"/><Relationship Id="rId5" Type="http://schemas.openxmlformats.org/officeDocument/2006/relationships/image" Target="../media/image36.png"/><Relationship Id="rId4" Type="http://schemas.openxmlformats.org/officeDocument/2006/relationships/image" Target="../media/image35.png"/></Relationships>
</file>

<file path=ppt/slides/_rels/slide52.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2.png"/><Relationship Id="rId1" Type="http://schemas.openxmlformats.org/officeDocument/2006/relationships/slideLayout" Target="../slideLayouts/slideLayout7.xml"/><Relationship Id="rId5" Type="http://schemas.openxmlformats.org/officeDocument/2006/relationships/image" Target="../media/image3.png"/><Relationship Id="rId4" Type="http://schemas.openxmlformats.org/officeDocument/2006/relationships/image" Target="../media/image38.png"/></Relationships>
</file>

<file path=ppt/slides/_rels/slide53.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2.png"/><Relationship Id="rId1" Type="http://schemas.openxmlformats.org/officeDocument/2006/relationships/slideLayout" Target="../slideLayouts/slideLayout7.xml"/><Relationship Id="rId6" Type="http://schemas.openxmlformats.org/officeDocument/2006/relationships/image" Target="../media/image3.png"/><Relationship Id="rId5" Type="http://schemas.openxmlformats.org/officeDocument/2006/relationships/image" Target="../media/image41.png"/><Relationship Id="rId4" Type="http://schemas.openxmlformats.org/officeDocument/2006/relationships/image" Target="../media/image40.png"/></Relationships>
</file>

<file path=ppt/slides/_rels/slide54.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2.png"/><Relationship Id="rId1" Type="http://schemas.openxmlformats.org/officeDocument/2006/relationships/slideLayout" Target="../slideLayouts/slideLayout7.xml"/><Relationship Id="rId5" Type="http://schemas.openxmlformats.org/officeDocument/2006/relationships/image" Target="../media/image3.png"/><Relationship Id="rId4" Type="http://schemas.openxmlformats.org/officeDocument/2006/relationships/image" Target="../media/image43.png"/></Relationships>
</file>

<file path=ppt/slides/_rels/slide55.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2.png"/><Relationship Id="rId1" Type="http://schemas.openxmlformats.org/officeDocument/2006/relationships/slideLayout" Target="../slideLayouts/slideLayout7.xml"/><Relationship Id="rId6" Type="http://schemas.openxmlformats.org/officeDocument/2006/relationships/image" Target="../media/image3.png"/><Relationship Id="rId5" Type="http://schemas.openxmlformats.org/officeDocument/2006/relationships/image" Target="../media/image46.png"/><Relationship Id="rId4" Type="http://schemas.openxmlformats.org/officeDocument/2006/relationships/image" Target="../media/image45.png"/></Relationships>
</file>

<file path=ppt/slides/_rels/slide56.xml.rels><?xml version="1.0" encoding="UTF-8" standalone="yes"?>
<Relationships xmlns="http://schemas.openxmlformats.org/package/2006/relationships"><Relationship Id="rId8" Type="http://schemas.openxmlformats.org/officeDocument/2006/relationships/image" Target="../media/image52.png"/><Relationship Id="rId3" Type="http://schemas.openxmlformats.org/officeDocument/2006/relationships/image" Target="../media/image47.png"/><Relationship Id="rId7" Type="http://schemas.openxmlformats.org/officeDocument/2006/relationships/image" Target="../media/image51.png"/><Relationship Id="rId2" Type="http://schemas.openxmlformats.org/officeDocument/2006/relationships/image" Target="../media/image2.png"/><Relationship Id="rId1" Type="http://schemas.openxmlformats.org/officeDocument/2006/relationships/slideLayout" Target="../slideLayouts/slideLayout7.xml"/><Relationship Id="rId6" Type="http://schemas.openxmlformats.org/officeDocument/2006/relationships/image" Target="../media/image50.png"/><Relationship Id="rId5" Type="http://schemas.openxmlformats.org/officeDocument/2006/relationships/image" Target="../media/image49.png"/><Relationship Id="rId4" Type="http://schemas.openxmlformats.org/officeDocument/2006/relationships/image" Target="../media/image48.png"/><Relationship Id="rId9" Type="http://schemas.openxmlformats.org/officeDocument/2006/relationships/image" Target="../media/image3.png"/></Relationships>
</file>

<file path=ppt/slides/_rels/slide57.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image" Target="../media/image2.png"/><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5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image" Target="../media/image54.png"/><Relationship Id="rId7" Type="http://schemas.openxmlformats.org/officeDocument/2006/relationships/image" Target="../media/image58.png"/><Relationship Id="rId2" Type="http://schemas.openxmlformats.org/officeDocument/2006/relationships/image" Target="../media/image2.png"/><Relationship Id="rId1" Type="http://schemas.openxmlformats.org/officeDocument/2006/relationships/slideLayout" Target="../slideLayouts/slideLayout7.xml"/><Relationship Id="rId6" Type="http://schemas.openxmlformats.org/officeDocument/2006/relationships/image" Target="../media/image57.png"/><Relationship Id="rId5" Type="http://schemas.openxmlformats.org/officeDocument/2006/relationships/image" Target="../media/image56.png"/><Relationship Id="rId4" Type="http://schemas.openxmlformats.org/officeDocument/2006/relationships/image" Target="../media/image55.png"/></Relationships>
</file>

<file path=ppt/slides/_rels/slide6.xml.rels><?xml version="1.0" encoding="UTF-8" standalone="yes"?>
<Relationships xmlns="http://schemas.openxmlformats.org/package/2006/relationships"><Relationship Id="rId3" Type="http://schemas.openxmlformats.org/officeDocument/2006/relationships/hyperlink" Target="https://www.forgecpd.com/phse-new" TargetMode="External"/><Relationship Id="rId2" Type="http://schemas.openxmlformats.org/officeDocument/2006/relationships/image" Target="../media/image2.png"/><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60.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image" Target="../media/image2.png"/><Relationship Id="rId1" Type="http://schemas.openxmlformats.org/officeDocument/2006/relationships/slideLayout" Target="../slideLayouts/slideLayout7.xml"/><Relationship Id="rId6" Type="http://schemas.openxmlformats.org/officeDocument/2006/relationships/image" Target="../media/image3.png"/><Relationship Id="rId5" Type="http://schemas.openxmlformats.org/officeDocument/2006/relationships/image" Target="../media/image50.png"/><Relationship Id="rId4" Type="http://schemas.openxmlformats.org/officeDocument/2006/relationships/image" Target="../media/image60.png"/></Relationships>
</file>

<file path=ppt/slides/_rels/slide61.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image" Target="../media/image2.png"/><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62.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image" Target="../media/image2.png"/><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6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slideLayout" Target="../slideLayouts/slideLayout7.xml"/><Relationship Id="rId7" Type="http://schemas.openxmlformats.org/officeDocument/2006/relationships/image" Target="../media/image7.png"/><Relationship Id="rId2" Type="http://schemas.openxmlformats.org/officeDocument/2006/relationships/audio" Target="../media/media1.m4a"/><Relationship Id="rId1" Type="http://schemas.microsoft.com/office/2007/relationships/media" Target="../media/media1.m4a"/><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2.png"/></Relationships>
</file>

<file path=ppt/slides/_rels/slide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B2F2B0E9-97C1-4414-810E-CCB1A59D7DF2}"/>
              </a:ext>
            </a:extLst>
          </p:cNvPr>
          <p:cNvPicPr>
            <a:picLocks noChangeAspect="1"/>
          </p:cNvPicPr>
          <p:nvPr/>
        </p:nvPicPr>
        <p:blipFill>
          <a:blip r:embed="rId2"/>
          <a:stretch>
            <a:fillRect/>
          </a:stretch>
        </p:blipFill>
        <p:spPr>
          <a:xfrm>
            <a:off x="278235" y="416192"/>
            <a:ext cx="1695450" cy="1581150"/>
          </a:xfrm>
          <a:prstGeom prst="rect">
            <a:avLst/>
          </a:prstGeom>
        </p:spPr>
      </p:pic>
      <p:sp>
        <p:nvSpPr>
          <p:cNvPr id="6" name="TextBox 5"/>
          <p:cNvSpPr txBox="1"/>
          <p:nvPr/>
        </p:nvSpPr>
        <p:spPr>
          <a:xfrm>
            <a:off x="3579222" y="1997342"/>
            <a:ext cx="4976949" cy="1938992"/>
          </a:xfrm>
          <a:prstGeom prst="rect">
            <a:avLst/>
          </a:prstGeom>
          <a:noFill/>
        </p:spPr>
        <p:txBody>
          <a:bodyPr wrap="square" rtlCol="0">
            <a:spAutoFit/>
          </a:bodyPr>
          <a:lstStyle/>
          <a:p>
            <a:pPr algn="ctr"/>
            <a:r>
              <a:rPr lang="en-GB" sz="4000">
                <a:latin typeface="Comic Sans MS" panose="030F0702030302020204" pitchFamily="66" charset="0"/>
              </a:rPr>
              <a:t>Teaching about the </a:t>
            </a:r>
          </a:p>
          <a:p>
            <a:pPr algn="ctr"/>
            <a:r>
              <a:rPr lang="en-GB" sz="4000">
                <a:latin typeface="Comic Sans MS" panose="030F0702030302020204" pitchFamily="66" charset="0"/>
              </a:rPr>
              <a:t>Changing Adolescent Body </a:t>
            </a:r>
          </a:p>
        </p:txBody>
      </p:sp>
      <p:sp>
        <p:nvSpPr>
          <p:cNvPr id="7" name="TextBox 6"/>
          <p:cNvSpPr txBox="1"/>
          <p:nvPr/>
        </p:nvSpPr>
        <p:spPr>
          <a:xfrm>
            <a:off x="770709" y="4676503"/>
            <a:ext cx="10829108" cy="830997"/>
          </a:xfrm>
          <a:prstGeom prst="rect">
            <a:avLst/>
          </a:prstGeom>
          <a:noFill/>
        </p:spPr>
        <p:txBody>
          <a:bodyPr wrap="square" rtlCol="0">
            <a:spAutoFit/>
          </a:bodyPr>
          <a:lstStyle/>
          <a:p>
            <a:pPr algn="ctr"/>
            <a:r>
              <a:rPr lang="en-GB" sz="2400">
                <a:latin typeface="Comic Sans MS" panose="030F0702030302020204" pitchFamily="66" charset="0"/>
              </a:rPr>
              <a:t>This PowerPoint will explain the statutory teaching requirements and offer useful lesson ideas and resources.</a:t>
            </a:r>
          </a:p>
        </p:txBody>
      </p:sp>
      <p:pic>
        <p:nvPicPr>
          <p:cNvPr id="2" name="Picture 1" descr="A drawing of a cartoon character&#10;&#10;Description automatically generated">
            <a:extLst>
              <a:ext uri="{FF2B5EF4-FFF2-40B4-BE49-F238E27FC236}">
                <a16:creationId xmlns:a16="http://schemas.microsoft.com/office/drawing/2014/main" id="{524C99F7-1388-490C-A7C4-DD6E7FEBCE9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913638" y="631692"/>
            <a:ext cx="1773802" cy="666705"/>
          </a:xfrm>
          <a:prstGeom prst="rect">
            <a:avLst/>
          </a:prstGeom>
        </p:spPr>
      </p:pic>
    </p:spTree>
    <p:extLst>
      <p:ext uri="{BB962C8B-B14F-4D97-AF65-F5344CB8AC3E}">
        <p14:creationId xmlns:p14="http://schemas.microsoft.com/office/powerpoint/2010/main" val="11937559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1521466" y="6355195"/>
            <a:ext cx="9013865" cy="290807"/>
          </a:xfrm>
          <a:prstGeom prst="rect">
            <a:avLst/>
          </a:prstGeom>
        </p:spPr>
        <p:txBody>
          <a:bodyPr vert="horz" wrap="square" lIns="0" tIns="11516" rIns="0" bIns="0" rtlCol="0">
            <a:spAutoFit/>
          </a:bodyPr>
          <a:lstStyle/>
          <a:p>
            <a:pPr marL="576" algn="ctr">
              <a:spcBef>
                <a:spcPts val="91"/>
              </a:spcBef>
            </a:pPr>
            <a:r>
              <a:rPr sz="907" b="1" i="1" spc="-5">
                <a:solidFill>
                  <a:srgbClr val="FFFFFF"/>
                </a:solidFill>
                <a:latin typeface="Calibri"/>
                <a:cs typeface="Calibri"/>
              </a:rPr>
              <a:t>Rotherham School Improvement Partnership</a:t>
            </a:r>
            <a:r>
              <a:rPr sz="907" b="1" i="1" spc="5">
                <a:solidFill>
                  <a:srgbClr val="FFFFFF"/>
                </a:solidFill>
                <a:latin typeface="Calibri"/>
                <a:cs typeface="Calibri"/>
              </a:rPr>
              <a:t> </a:t>
            </a:r>
            <a:r>
              <a:rPr sz="907" b="1" i="1" spc="-5">
                <a:solidFill>
                  <a:srgbClr val="FFFFFF"/>
                </a:solidFill>
                <a:latin typeface="Calibri"/>
                <a:cs typeface="Calibri"/>
              </a:rPr>
              <a:t>Mission:</a:t>
            </a:r>
            <a:endParaRPr sz="907">
              <a:latin typeface="Calibri"/>
              <a:cs typeface="Calibri"/>
            </a:endParaRPr>
          </a:p>
          <a:p>
            <a:pPr algn="ctr">
              <a:spcBef>
                <a:spcPts val="23"/>
              </a:spcBef>
            </a:pPr>
            <a:r>
              <a:rPr sz="907" i="1" spc="-5">
                <a:solidFill>
                  <a:srgbClr val="FFFFFF"/>
                </a:solidFill>
                <a:latin typeface="Calibri"/>
                <a:cs typeface="Calibri"/>
              </a:rPr>
              <a:t>all</a:t>
            </a:r>
            <a:r>
              <a:rPr sz="907" i="1" spc="9">
                <a:solidFill>
                  <a:srgbClr val="FFFFFF"/>
                </a:solidFill>
                <a:latin typeface="Calibri"/>
                <a:cs typeface="Calibri"/>
              </a:rPr>
              <a:t> </a:t>
            </a:r>
            <a:r>
              <a:rPr sz="907" i="1" spc="-5">
                <a:solidFill>
                  <a:srgbClr val="FFFFFF"/>
                </a:solidFill>
                <a:latin typeface="Calibri"/>
                <a:cs typeface="Calibri"/>
              </a:rPr>
              <a:t>students</a:t>
            </a:r>
            <a:r>
              <a:rPr sz="907" i="1" spc="5">
                <a:solidFill>
                  <a:srgbClr val="FFFFFF"/>
                </a:solidFill>
                <a:latin typeface="Calibri"/>
                <a:cs typeface="Calibri"/>
              </a:rPr>
              <a:t> </a:t>
            </a:r>
            <a:r>
              <a:rPr sz="907" i="1" spc="-5">
                <a:solidFill>
                  <a:srgbClr val="FFFFFF"/>
                </a:solidFill>
                <a:latin typeface="Calibri"/>
                <a:cs typeface="Calibri"/>
              </a:rPr>
              <a:t>making</a:t>
            </a:r>
            <a:r>
              <a:rPr sz="907" i="1" spc="9">
                <a:solidFill>
                  <a:srgbClr val="FFFFFF"/>
                </a:solidFill>
                <a:latin typeface="Calibri"/>
                <a:cs typeface="Calibri"/>
              </a:rPr>
              <a:t> </a:t>
            </a:r>
            <a:r>
              <a:rPr sz="907" i="1">
                <a:solidFill>
                  <a:srgbClr val="FFFFFF"/>
                </a:solidFill>
                <a:latin typeface="Calibri"/>
                <a:cs typeface="Calibri"/>
              </a:rPr>
              <a:t>at</a:t>
            </a:r>
            <a:r>
              <a:rPr sz="907" i="1" spc="9">
                <a:solidFill>
                  <a:srgbClr val="FFFFFF"/>
                </a:solidFill>
                <a:latin typeface="Calibri"/>
                <a:cs typeface="Calibri"/>
              </a:rPr>
              <a:t> </a:t>
            </a:r>
            <a:r>
              <a:rPr sz="907" i="1" spc="-5">
                <a:solidFill>
                  <a:srgbClr val="FFFFFF"/>
                </a:solidFill>
                <a:latin typeface="Calibri"/>
                <a:cs typeface="Calibri"/>
              </a:rPr>
              <a:t>least</a:t>
            </a:r>
            <a:r>
              <a:rPr sz="907" i="1" spc="9">
                <a:solidFill>
                  <a:srgbClr val="FFFFFF"/>
                </a:solidFill>
                <a:latin typeface="Calibri"/>
                <a:cs typeface="Calibri"/>
              </a:rPr>
              <a:t> </a:t>
            </a:r>
            <a:r>
              <a:rPr sz="907" i="1" spc="-5">
                <a:solidFill>
                  <a:srgbClr val="FFFFFF"/>
                </a:solidFill>
                <a:latin typeface="Calibri"/>
                <a:cs typeface="Calibri"/>
              </a:rPr>
              <a:t>good</a:t>
            </a:r>
            <a:r>
              <a:rPr sz="907" i="1" spc="9">
                <a:solidFill>
                  <a:srgbClr val="FFFFFF"/>
                </a:solidFill>
                <a:latin typeface="Calibri"/>
                <a:cs typeface="Calibri"/>
              </a:rPr>
              <a:t> </a:t>
            </a:r>
            <a:r>
              <a:rPr sz="907" i="1" spc="-5">
                <a:solidFill>
                  <a:srgbClr val="FFFFFF"/>
                </a:solidFill>
                <a:latin typeface="Calibri"/>
                <a:cs typeface="Calibri"/>
              </a:rPr>
              <a:t>progress;</a:t>
            </a:r>
            <a:r>
              <a:rPr sz="907" i="1" spc="9">
                <a:solidFill>
                  <a:srgbClr val="FFFFFF"/>
                </a:solidFill>
                <a:latin typeface="Calibri"/>
                <a:cs typeface="Calibri"/>
              </a:rPr>
              <a:t> </a:t>
            </a:r>
            <a:r>
              <a:rPr sz="907" i="1">
                <a:solidFill>
                  <a:srgbClr val="FFFFFF"/>
                </a:solidFill>
                <a:latin typeface="Calibri"/>
                <a:cs typeface="Calibri"/>
              </a:rPr>
              <a:t>no</a:t>
            </a:r>
            <a:r>
              <a:rPr sz="907" i="1" spc="5">
                <a:solidFill>
                  <a:srgbClr val="FFFFFF"/>
                </a:solidFill>
                <a:latin typeface="Calibri"/>
                <a:cs typeface="Calibri"/>
              </a:rPr>
              <a:t> </a:t>
            </a:r>
            <a:r>
              <a:rPr sz="907" i="1" spc="-5">
                <a:solidFill>
                  <a:srgbClr val="FFFFFF"/>
                </a:solidFill>
                <a:latin typeface="Calibri"/>
                <a:cs typeface="Calibri"/>
              </a:rPr>
              <a:t>underperforming</a:t>
            </a:r>
            <a:r>
              <a:rPr sz="907" i="1" spc="14">
                <a:solidFill>
                  <a:srgbClr val="FFFFFF"/>
                </a:solidFill>
                <a:latin typeface="Calibri"/>
                <a:cs typeface="Calibri"/>
              </a:rPr>
              <a:t> </a:t>
            </a:r>
            <a:r>
              <a:rPr sz="907" i="1" spc="-5">
                <a:solidFill>
                  <a:srgbClr val="FFFFFF"/>
                </a:solidFill>
                <a:latin typeface="Calibri"/>
                <a:cs typeface="Calibri"/>
              </a:rPr>
              <a:t>cohorts;</a:t>
            </a:r>
            <a:r>
              <a:rPr sz="907" i="1" spc="14">
                <a:solidFill>
                  <a:srgbClr val="FFFFFF"/>
                </a:solidFill>
                <a:latin typeface="Calibri"/>
                <a:cs typeface="Calibri"/>
              </a:rPr>
              <a:t> </a:t>
            </a:r>
            <a:r>
              <a:rPr sz="907" i="1" spc="-5">
                <a:solidFill>
                  <a:srgbClr val="FFFFFF"/>
                </a:solidFill>
                <a:latin typeface="Calibri"/>
                <a:cs typeface="Calibri"/>
              </a:rPr>
              <a:t>all</a:t>
            </a:r>
            <a:r>
              <a:rPr sz="907" i="1" spc="14">
                <a:solidFill>
                  <a:srgbClr val="FFFFFF"/>
                </a:solidFill>
                <a:latin typeface="Calibri"/>
                <a:cs typeface="Calibri"/>
              </a:rPr>
              <a:t> </a:t>
            </a:r>
            <a:r>
              <a:rPr sz="907" i="1" spc="-5">
                <a:solidFill>
                  <a:srgbClr val="FFFFFF"/>
                </a:solidFill>
                <a:latin typeface="Calibri"/>
                <a:cs typeface="Calibri"/>
              </a:rPr>
              <a:t>teachers</a:t>
            </a:r>
            <a:r>
              <a:rPr sz="907" i="1" spc="9">
                <a:solidFill>
                  <a:srgbClr val="FFFFFF"/>
                </a:solidFill>
                <a:latin typeface="Calibri"/>
                <a:cs typeface="Calibri"/>
              </a:rPr>
              <a:t> </a:t>
            </a:r>
            <a:r>
              <a:rPr sz="907" i="1" spc="-5">
                <a:solidFill>
                  <a:srgbClr val="FFFFFF"/>
                </a:solidFill>
                <a:latin typeface="Calibri"/>
                <a:cs typeface="Calibri"/>
              </a:rPr>
              <a:t>delivering</a:t>
            </a:r>
            <a:r>
              <a:rPr sz="907" i="1" spc="14">
                <a:solidFill>
                  <a:srgbClr val="FFFFFF"/>
                </a:solidFill>
                <a:latin typeface="Calibri"/>
                <a:cs typeface="Calibri"/>
              </a:rPr>
              <a:t> </a:t>
            </a:r>
            <a:r>
              <a:rPr sz="907" i="1">
                <a:solidFill>
                  <a:srgbClr val="FFFFFF"/>
                </a:solidFill>
                <a:latin typeface="Calibri"/>
                <a:cs typeface="Calibri"/>
              </a:rPr>
              <a:t>at</a:t>
            </a:r>
            <a:r>
              <a:rPr sz="907" i="1" spc="9">
                <a:solidFill>
                  <a:srgbClr val="FFFFFF"/>
                </a:solidFill>
                <a:latin typeface="Calibri"/>
                <a:cs typeface="Calibri"/>
              </a:rPr>
              <a:t> </a:t>
            </a:r>
            <a:r>
              <a:rPr sz="907" i="1" spc="-5">
                <a:solidFill>
                  <a:srgbClr val="FFFFFF"/>
                </a:solidFill>
                <a:latin typeface="Calibri"/>
                <a:cs typeface="Calibri"/>
              </a:rPr>
              <a:t>least</a:t>
            </a:r>
            <a:r>
              <a:rPr sz="907" i="1" spc="14">
                <a:solidFill>
                  <a:srgbClr val="FFFFFF"/>
                </a:solidFill>
                <a:latin typeface="Calibri"/>
                <a:cs typeface="Calibri"/>
              </a:rPr>
              <a:t> </a:t>
            </a:r>
            <a:r>
              <a:rPr sz="907" i="1" spc="-5">
                <a:solidFill>
                  <a:srgbClr val="FFFFFF"/>
                </a:solidFill>
                <a:latin typeface="Calibri"/>
                <a:cs typeface="Calibri"/>
              </a:rPr>
              <a:t>good</a:t>
            </a:r>
            <a:r>
              <a:rPr sz="907" i="1" spc="9">
                <a:solidFill>
                  <a:srgbClr val="FFFFFF"/>
                </a:solidFill>
                <a:latin typeface="Calibri"/>
                <a:cs typeface="Calibri"/>
              </a:rPr>
              <a:t> </a:t>
            </a:r>
            <a:r>
              <a:rPr sz="907" i="1" spc="-5">
                <a:solidFill>
                  <a:srgbClr val="FFFFFF"/>
                </a:solidFill>
                <a:latin typeface="Calibri"/>
                <a:cs typeface="Calibri"/>
              </a:rPr>
              <a:t>learning;</a:t>
            </a:r>
            <a:r>
              <a:rPr sz="907" i="1" spc="14">
                <a:solidFill>
                  <a:srgbClr val="FFFFFF"/>
                </a:solidFill>
                <a:latin typeface="Calibri"/>
                <a:cs typeface="Calibri"/>
              </a:rPr>
              <a:t> </a:t>
            </a:r>
            <a:r>
              <a:rPr sz="907" i="1" spc="-5">
                <a:solidFill>
                  <a:srgbClr val="FFFFFF"/>
                </a:solidFill>
                <a:latin typeface="Calibri"/>
                <a:cs typeface="Calibri"/>
              </a:rPr>
              <a:t>and</a:t>
            </a:r>
            <a:r>
              <a:rPr sz="907" i="1" spc="5">
                <a:solidFill>
                  <a:srgbClr val="FFFFFF"/>
                </a:solidFill>
                <a:latin typeface="Calibri"/>
                <a:cs typeface="Calibri"/>
              </a:rPr>
              <a:t> </a:t>
            </a:r>
            <a:r>
              <a:rPr sz="907" i="1" spc="-5">
                <a:solidFill>
                  <a:srgbClr val="FFFFFF"/>
                </a:solidFill>
                <a:latin typeface="Calibri"/>
                <a:cs typeface="Calibri"/>
              </a:rPr>
              <a:t>all</a:t>
            </a:r>
            <a:r>
              <a:rPr sz="907" i="1" spc="14">
                <a:solidFill>
                  <a:srgbClr val="FFFFFF"/>
                </a:solidFill>
                <a:latin typeface="Calibri"/>
                <a:cs typeface="Calibri"/>
              </a:rPr>
              <a:t> </a:t>
            </a:r>
            <a:r>
              <a:rPr sz="907" i="1" spc="-5">
                <a:solidFill>
                  <a:srgbClr val="FFFFFF"/>
                </a:solidFill>
                <a:latin typeface="Calibri"/>
                <a:cs typeface="Calibri"/>
              </a:rPr>
              <a:t>schools</a:t>
            </a:r>
            <a:r>
              <a:rPr sz="907" i="1" spc="9">
                <a:solidFill>
                  <a:srgbClr val="FFFFFF"/>
                </a:solidFill>
                <a:latin typeface="Calibri"/>
                <a:cs typeface="Calibri"/>
              </a:rPr>
              <a:t> </a:t>
            </a:r>
            <a:r>
              <a:rPr sz="907" i="1" spc="-5">
                <a:solidFill>
                  <a:srgbClr val="FFFFFF"/>
                </a:solidFill>
                <a:latin typeface="Calibri"/>
                <a:cs typeface="Calibri"/>
              </a:rPr>
              <a:t>moving</a:t>
            </a:r>
            <a:r>
              <a:rPr sz="907" i="1" spc="9">
                <a:solidFill>
                  <a:srgbClr val="FFFFFF"/>
                </a:solidFill>
                <a:latin typeface="Calibri"/>
                <a:cs typeface="Calibri"/>
              </a:rPr>
              <a:t> </a:t>
            </a:r>
            <a:r>
              <a:rPr sz="907" i="1">
                <a:solidFill>
                  <a:srgbClr val="FFFFFF"/>
                </a:solidFill>
                <a:latin typeface="Calibri"/>
                <a:cs typeface="Calibri"/>
              </a:rPr>
              <a:t>to at</a:t>
            </a:r>
            <a:r>
              <a:rPr sz="907" i="1" spc="9">
                <a:solidFill>
                  <a:srgbClr val="FFFFFF"/>
                </a:solidFill>
                <a:latin typeface="Calibri"/>
                <a:cs typeface="Calibri"/>
              </a:rPr>
              <a:t> </a:t>
            </a:r>
            <a:r>
              <a:rPr sz="907" i="1" spc="-5">
                <a:solidFill>
                  <a:srgbClr val="FFFFFF"/>
                </a:solidFill>
                <a:latin typeface="Calibri"/>
                <a:cs typeface="Calibri"/>
              </a:rPr>
              <a:t>least</a:t>
            </a:r>
            <a:r>
              <a:rPr sz="907" i="1" spc="14">
                <a:solidFill>
                  <a:srgbClr val="FFFFFF"/>
                </a:solidFill>
                <a:latin typeface="Calibri"/>
                <a:cs typeface="Calibri"/>
              </a:rPr>
              <a:t> </a:t>
            </a:r>
            <a:r>
              <a:rPr sz="907" i="1" spc="-5">
                <a:solidFill>
                  <a:srgbClr val="FFFFFF"/>
                </a:solidFill>
                <a:latin typeface="Calibri"/>
                <a:cs typeface="Calibri"/>
              </a:rPr>
              <a:t>the</a:t>
            </a:r>
            <a:r>
              <a:rPr sz="907" i="1" spc="9">
                <a:solidFill>
                  <a:srgbClr val="FFFFFF"/>
                </a:solidFill>
                <a:latin typeface="Calibri"/>
                <a:cs typeface="Calibri"/>
              </a:rPr>
              <a:t> </a:t>
            </a:r>
            <a:r>
              <a:rPr sz="907" i="1" spc="-5">
                <a:solidFill>
                  <a:srgbClr val="FFFFFF"/>
                </a:solidFill>
                <a:latin typeface="Calibri"/>
                <a:cs typeface="Calibri"/>
              </a:rPr>
              <a:t>next</a:t>
            </a:r>
            <a:r>
              <a:rPr sz="907" i="1" spc="14">
                <a:solidFill>
                  <a:srgbClr val="FFFFFF"/>
                </a:solidFill>
                <a:latin typeface="Calibri"/>
                <a:cs typeface="Calibri"/>
              </a:rPr>
              <a:t> </a:t>
            </a:r>
            <a:r>
              <a:rPr sz="907" i="1" spc="-5">
                <a:solidFill>
                  <a:srgbClr val="FFFFFF"/>
                </a:solidFill>
                <a:latin typeface="Calibri"/>
                <a:cs typeface="Calibri"/>
              </a:rPr>
              <a:t>level</a:t>
            </a:r>
            <a:r>
              <a:rPr sz="907" i="1" spc="5">
                <a:solidFill>
                  <a:srgbClr val="FFFFFF"/>
                </a:solidFill>
                <a:latin typeface="Calibri"/>
                <a:cs typeface="Calibri"/>
              </a:rPr>
              <a:t> </a:t>
            </a:r>
            <a:r>
              <a:rPr sz="907" i="1">
                <a:solidFill>
                  <a:srgbClr val="FFFFFF"/>
                </a:solidFill>
                <a:latin typeface="Calibri"/>
                <a:cs typeface="Calibri"/>
              </a:rPr>
              <a:t>of</a:t>
            </a:r>
            <a:r>
              <a:rPr sz="907" i="1" spc="9">
                <a:solidFill>
                  <a:srgbClr val="FFFFFF"/>
                </a:solidFill>
                <a:latin typeface="Calibri"/>
                <a:cs typeface="Calibri"/>
              </a:rPr>
              <a:t> </a:t>
            </a:r>
            <a:r>
              <a:rPr sz="907" i="1" spc="-5">
                <a:solidFill>
                  <a:srgbClr val="FFFFFF"/>
                </a:solidFill>
                <a:latin typeface="Calibri"/>
                <a:cs typeface="Calibri"/>
              </a:rPr>
              <a:t>successful</a:t>
            </a:r>
            <a:r>
              <a:rPr sz="907" i="1">
                <a:solidFill>
                  <a:srgbClr val="FFFFFF"/>
                </a:solidFill>
                <a:latin typeface="Calibri"/>
                <a:cs typeface="Calibri"/>
              </a:rPr>
              <a:t> </a:t>
            </a:r>
            <a:r>
              <a:rPr sz="907" i="1" spc="-5">
                <a:solidFill>
                  <a:srgbClr val="FFFFFF"/>
                </a:solidFill>
                <a:latin typeface="Calibri"/>
                <a:cs typeface="Calibri"/>
              </a:rPr>
              <a:t>performance</a:t>
            </a:r>
            <a:endParaRPr sz="907">
              <a:latin typeface="Calibri"/>
              <a:cs typeface="Calibri"/>
            </a:endParaRPr>
          </a:p>
        </p:txBody>
      </p:sp>
      <p:pic>
        <p:nvPicPr>
          <p:cNvPr id="5" name="Picture 4" descr="A drawing of a cartoon character&#10;&#10;Description automatically generated">
            <a:extLst>
              <a:ext uri="{FF2B5EF4-FFF2-40B4-BE49-F238E27FC236}">
                <a16:creationId xmlns:a16="http://schemas.microsoft.com/office/drawing/2014/main" id="{7B7DDE78-A5B8-499B-9E56-3A81552B62F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699325" y="607879"/>
            <a:ext cx="1773802" cy="666705"/>
          </a:xfrm>
          <a:prstGeom prst="rect">
            <a:avLst/>
          </a:prstGeom>
        </p:spPr>
      </p:pic>
      <p:pic>
        <p:nvPicPr>
          <p:cNvPr id="4" name="Picture 3">
            <a:extLst>
              <a:ext uri="{FF2B5EF4-FFF2-40B4-BE49-F238E27FC236}">
                <a16:creationId xmlns:a16="http://schemas.microsoft.com/office/drawing/2014/main" id="{B2F2B0E9-97C1-4414-810E-CCB1A59D7DF2}"/>
              </a:ext>
            </a:extLst>
          </p:cNvPr>
          <p:cNvPicPr>
            <a:picLocks noChangeAspect="1"/>
          </p:cNvPicPr>
          <p:nvPr/>
        </p:nvPicPr>
        <p:blipFill>
          <a:blip r:embed="rId5"/>
          <a:stretch>
            <a:fillRect/>
          </a:stretch>
        </p:blipFill>
        <p:spPr>
          <a:xfrm>
            <a:off x="1397320" y="734169"/>
            <a:ext cx="1537436" cy="1433788"/>
          </a:xfrm>
          <a:prstGeom prst="rect">
            <a:avLst/>
          </a:prstGeom>
        </p:spPr>
      </p:pic>
      <p:sp>
        <p:nvSpPr>
          <p:cNvPr id="7" name="Text Placeholder 3">
            <a:extLst>
              <a:ext uri="{FF2B5EF4-FFF2-40B4-BE49-F238E27FC236}">
                <a16:creationId xmlns:a16="http://schemas.microsoft.com/office/drawing/2014/main" id="{12A32C11-7C29-41D4-82C5-CEEDC0A27ED0}"/>
              </a:ext>
            </a:extLst>
          </p:cNvPr>
          <p:cNvSpPr txBox="1">
            <a:spLocks/>
          </p:cNvSpPr>
          <p:nvPr/>
        </p:nvSpPr>
        <p:spPr>
          <a:xfrm>
            <a:off x="2838166" y="1578982"/>
            <a:ext cx="6724122" cy="2192266"/>
          </a:xfrm>
          <a:prstGeom prst="ellipse">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path path="circle">
              <a:fillToRect l="100000" t="100000"/>
            </a:path>
            <a:tileRect r="-100000" b="-100000"/>
          </a:gradFill>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82918" tIns="41459" rIns="82918" bIns="41459" numCol="1" spcCol="0" rtlCol="0" fromWordArt="0" anchor="ctr" anchorCtr="0" forceAA="0" compatLnSpc="1">
            <a:prstTxWarp prst="textNoShape">
              <a:avLst/>
            </a:prstTxWarp>
            <a:noAutofit/>
          </a:bodyP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defRPr/>
            </a:pPr>
            <a:endParaRPr lang="en-GB" altLang="en-US" sz="1088"/>
          </a:p>
          <a:p>
            <a:pPr algn="ctr">
              <a:defRPr/>
            </a:pPr>
            <a:r>
              <a:rPr lang="en-GB" altLang="en-US" sz="1632">
                <a:solidFill>
                  <a:schemeClr val="tx1"/>
                </a:solidFill>
                <a:latin typeface="Comic Sans MS" panose="030F0702030302020204" pitchFamily="66" charset="0"/>
              </a:rPr>
              <a:t>Consider the cards.  </a:t>
            </a:r>
          </a:p>
          <a:p>
            <a:pPr algn="ctr">
              <a:defRPr/>
            </a:pPr>
            <a:r>
              <a:rPr lang="en-GB" altLang="en-US" sz="1632">
                <a:solidFill>
                  <a:schemeClr val="tx1"/>
                </a:solidFill>
                <a:latin typeface="Comic Sans MS" panose="030F0702030302020204" pitchFamily="66" charset="0"/>
              </a:rPr>
              <a:t>Prioritise them in order of importance to help ensure a safe, supportive and effective learning environment for us here today. </a:t>
            </a:r>
          </a:p>
          <a:p>
            <a:pPr>
              <a:buFont typeface="Arial" charset="0"/>
              <a:buNone/>
              <a:defRPr/>
            </a:pPr>
            <a:endParaRPr lang="en-GB" sz="1088"/>
          </a:p>
        </p:txBody>
      </p:sp>
      <p:sp>
        <p:nvSpPr>
          <p:cNvPr id="9" name="TextBox 8">
            <a:extLst>
              <a:ext uri="{FF2B5EF4-FFF2-40B4-BE49-F238E27FC236}">
                <a16:creationId xmlns:a16="http://schemas.microsoft.com/office/drawing/2014/main" id="{2748A9A7-508F-4F74-A0FD-DE4F0101B77E}"/>
              </a:ext>
            </a:extLst>
          </p:cNvPr>
          <p:cNvSpPr txBox="1"/>
          <p:nvPr/>
        </p:nvSpPr>
        <p:spPr>
          <a:xfrm>
            <a:off x="3604062" y="863597"/>
            <a:ext cx="4848674" cy="483081"/>
          </a:xfrm>
          <a:prstGeom prst="rect">
            <a:avLst/>
          </a:prstGeom>
          <a:noFill/>
        </p:spPr>
        <p:txBody>
          <a:bodyPr wrap="square">
            <a:spAutoFit/>
          </a:bodyPr>
          <a:lstStyle/>
          <a:p>
            <a:pPr algn="ctr"/>
            <a:r>
              <a:rPr lang="en-US" sz="2539" b="1" u="sng">
                <a:latin typeface="Comic Sans MS" panose="030F0702030302020204" pitchFamily="66" charset="0"/>
              </a:rPr>
              <a:t>Diamond 9 Activity</a:t>
            </a:r>
          </a:p>
        </p:txBody>
      </p:sp>
      <p:sp>
        <p:nvSpPr>
          <p:cNvPr id="11" name="Rectangle 10">
            <a:extLst>
              <a:ext uri="{FF2B5EF4-FFF2-40B4-BE49-F238E27FC236}">
                <a16:creationId xmlns:a16="http://schemas.microsoft.com/office/drawing/2014/main" id="{0A53B939-A2DD-405C-9892-80BCE5696A4F}"/>
              </a:ext>
            </a:extLst>
          </p:cNvPr>
          <p:cNvSpPr/>
          <p:nvPr/>
        </p:nvSpPr>
        <p:spPr>
          <a:xfrm>
            <a:off x="5874170" y="4258179"/>
            <a:ext cx="652114" cy="26055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632"/>
          </a:p>
        </p:txBody>
      </p:sp>
      <p:sp>
        <p:nvSpPr>
          <p:cNvPr id="12" name="Rectangle 11">
            <a:extLst>
              <a:ext uri="{FF2B5EF4-FFF2-40B4-BE49-F238E27FC236}">
                <a16:creationId xmlns:a16="http://schemas.microsoft.com/office/drawing/2014/main" id="{8B28E06E-DA6F-4F23-88EF-A536F792EDCE}"/>
              </a:ext>
            </a:extLst>
          </p:cNvPr>
          <p:cNvSpPr/>
          <p:nvPr/>
        </p:nvSpPr>
        <p:spPr>
          <a:xfrm>
            <a:off x="6925179" y="4612381"/>
            <a:ext cx="652114" cy="26055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632"/>
          </a:p>
        </p:txBody>
      </p:sp>
      <p:sp>
        <p:nvSpPr>
          <p:cNvPr id="13" name="Rectangle 12">
            <a:extLst>
              <a:ext uri="{FF2B5EF4-FFF2-40B4-BE49-F238E27FC236}">
                <a16:creationId xmlns:a16="http://schemas.microsoft.com/office/drawing/2014/main" id="{213F118C-80A6-4E2E-9A46-0100A9FEE53B}"/>
              </a:ext>
            </a:extLst>
          </p:cNvPr>
          <p:cNvSpPr/>
          <p:nvPr/>
        </p:nvSpPr>
        <p:spPr>
          <a:xfrm>
            <a:off x="4840153" y="4631046"/>
            <a:ext cx="652114" cy="26055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632"/>
          </a:p>
        </p:txBody>
      </p:sp>
      <p:sp>
        <p:nvSpPr>
          <p:cNvPr id="14" name="Rectangle 13">
            <a:extLst>
              <a:ext uri="{FF2B5EF4-FFF2-40B4-BE49-F238E27FC236}">
                <a16:creationId xmlns:a16="http://schemas.microsoft.com/office/drawing/2014/main" id="{025AF157-37DD-4A7E-8721-8200078D28BB}"/>
              </a:ext>
            </a:extLst>
          </p:cNvPr>
          <p:cNvSpPr/>
          <p:nvPr/>
        </p:nvSpPr>
        <p:spPr>
          <a:xfrm>
            <a:off x="5874169" y="5005669"/>
            <a:ext cx="652114" cy="26055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632"/>
          </a:p>
        </p:txBody>
      </p:sp>
      <p:sp>
        <p:nvSpPr>
          <p:cNvPr id="15" name="Rectangle 14">
            <a:extLst>
              <a:ext uri="{FF2B5EF4-FFF2-40B4-BE49-F238E27FC236}">
                <a16:creationId xmlns:a16="http://schemas.microsoft.com/office/drawing/2014/main" id="{220F2F7E-2E56-4F51-A565-89952E46CFFD}"/>
              </a:ext>
            </a:extLst>
          </p:cNvPr>
          <p:cNvSpPr/>
          <p:nvPr/>
        </p:nvSpPr>
        <p:spPr>
          <a:xfrm>
            <a:off x="7765921" y="5046129"/>
            <a:ext cx="652114" cy="26055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632"/>
          </a:p>
        </p:txBody>
      </p:sp>
      <p:sp>
        <p:nvSpPr>
          <p:cNvPr id="16" name="Rectangle 15">
            <a:extLst>
              <a:ext uri="{FF2B5EF4-FFF2-40B4-BE49-F238E27FC236}">
                <a16:creationId xmlns:a16="http://schemas.microsoft.com/office/drawing/2014/main" id="{A286F8A3-EB7E-4BE2-81DA-2B0A83881DF2}"/>
              </a:ext>
            </a:extLst>
          </p:cNvPr>
          <p:cNvSpPr/>
          <p:nvPr/>
        </p:nvSpPr>
        <p:spPr>
          <a:xfrm>
            <a:off x="3982417" y="5104560"/>
            <a:ext cx="652114" cy="26055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632"/>
          </a:p>
        </p:txBody>
      </p:sp>
      <p:sp>
        <p:nvSpPr>
          <p:cNvPr id="17" name="Rectangle 16">
            <a:extLst>
              <a:ext uri="{FF2B5EF4-FFF2-40B4-BE49-F238E27FC236}">
                <a16:creationId xmlns:a16="http://schemas.microsoft.com/office/drawing/2014/main" id="{0BE1FB60-CB94-4616-8B65-600D7237698F}"/>
              </a:ext>
            </a:extLst>
          </p:cNvPr>
          <p:cNvSpPr/>
          <p:nvPr/>
        </p:nvSpPr>
        <p:spPr>
          <a:xfrm>
            <a:off x="4840153" y="5500648"/>
            <a:ext cx="652114" cy="26055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632"/>
          </a:p>
        </p:txBody>
      </p:sp>
      <p:sp>
        <p:nvSpPr>
          <p:cNvPr id="18" name="Rectangle 17">
            <a:extLst>
              <a:ext uri="{FF2B5EF4-FFF2-40B4-BE49-F238E27FC236}">
                <a16:creationId xmlns:a16="http://schemas.microsoft.com/office/drawing/2014/main" id="{D100698F-4B15-48D9-AAC0-69921DD82DD9}"/>
              </a:ext>
            </a:extLst>
          </p:cNvPr>
          <p:cNvSpPr/>
          <p:nvPr/>
        </p:nvSpPr>
        <p:spPr>
          <a:xfrm>
            <a:off x="6929955" y="5579636"/>
            <a:ext cx="652114" cy="26055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632"/>
          </a:p>
        </p:txBody>
      </p:sp>
      <p:sp>
        <p:nvSpPr>
          <p:cNvPr id="19" name="Rectangle 18">
            <a:extLst>
              <a:ext uri="{FF2B5EF4-FFF2-40B4-BE49-F238E27FC236}">
                <a16:creationId xmlns:a16="http://schemas.microsoft.com/office/drawing/2014/main" id="{DD6AC2EB-0572-4BDD-8D77-2C1440EC1F01}"/>
              </a:ext>
            </a:extLst>
          </p:cNvPr>
          <p:cNvSpPr/>
          <p:nvPr/>
        </p:nvSpPr>
        <p:spPr>
          <a:xfrm>
            <a:off x="5874168" y="5840194"/>
            <a:ext cx="652114" cy="26055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632"/>
          </a:p>
        </p:txBody>
      </p:sp>
      <p:sp>
        <p:nvSpPr>
          <p:cNvPr id="21" name="TextBox 20">
            <a:extLst>
              <a:ext uri="{FF2B5EF4-FFF2-40B4-BE49-F238E27FC236}">
                <a16:creationId xmlns:a16="http://schemas.microsoft.com/office/drawing/2014/main" id="{7555769F-DD9C-4114-B2FE-513629C7AD0A}"/>
              </a:ext>
            </a:extLst>
          </p:cNvPr>
          <p:cNvSpPr txBox="1"/>
          <p:nvPr/>
        </p:nvSpPr>
        <p:spPr>
          <a:xfrm>
            <a:off x="8929028" y="3684078"/>
            <a:ext cx="4848674" cy="343492"/>
          </a:xfrm>
          <a:prstGeom prst="rect">
            <a:avLst/>
          </a:prstGeom>
          <a:noFill/>
        </p:spPr>
        <p:txBody>
          <a:bodyPr wrap="square">
            <a:spAutoFit/>
          </a:bodyPr>
          <a:lstStyle/>
          <a:p>
            <a:pPr eaLnBrk="1" hangingPunct="1"/>
            <a:r>
              <a:rPr lang="en-GB" altLang="en-US" sz="1632">
                <a:latin typeface="Comic Sans MS" panose="030F0702030302020204" pitchFamily="66" charset="0"/>
              </a:rPr>
              <a:t>More important</a:t>
            </a:r>
          </a:p>
        </p:txBody>
      </p:sp>
      <p:cxnSp>
        <p:nvCxnSpPr>
          <p:cNvPr id="22" name="Straight Arrow Connector 21">
            <a:extLst>
              <a:ext uri="{FF2B5EF4-FFF2-40B4-BE49-F238E27FC236}">
                <a16:creationId xmlns:a16="http://schemas.microsoft.com/office/drawing/2014/main" id="{7D5A99F4-EBDA-4D05-B46A-B84F8E54A3D0}"/>
              </a:ext>
            </a:extLst>
          </p:cNvPr>
          <p:cNvCxnSpPr/>
          <p:nvPr/>
        </p:nvCxnSpPr>
        <p:spPr>
          <a:xfrm>
            <a:off x="9758207" y="4208706"/>
            <a:ext cx="0" cy="1105237"/>
          </a:xfrm>
          <a:prstGeom prst="straightConnector1">
            <a:avLst/>
          </a:prstGeom>
          <a:ln w="28575">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24" name="TextBox 23">
            <a:extLst>
              <a:ext uri="{FF2B5EF4-FFF2-40B4-BE49-F238E27FC236}">
                <a16:creationId xmlns:a16="http://schemas.microsoft.com/office/drawing/2014/main" id="{0BA455DD-6F09-4052-9F04-BF1F8BBA6613}"/>
              </a:ext>
            </a:extLst>
          </p:cNvPr>
          <p:cNvSpPr txBox="1"/>
          <p:nvPr/>
        </p:nvSpPr>
        <p:spPr>
          <a:xfrm>
            <a:off x="8895041" y="5579635"/>
            <a:ext cx="6264345" cy="343492"/>
          </a:xfrm>
          <a:prstGeom prst="rect">
            <a:avLst/>
          </a:prstGeom>
          <a:noFill/>
        </p:spPr>
        <p:txBody>
          <a:bodyPr wrap="square">
            <a:spAutoFit/>
          </a:bodyPr>
          <a:lstStyle/>
          <a:p>
            <a:pPr eaLnBrk="1" hangingPunct="1"/>
            <a:r>
              <a:rPr lang="en-GB" altLang="en-US" sz="1632">
                <a:latin typeface="Comic Sans MS" panose="030F0702030302020204" pitchFamily="66" charset="0"/>
              </a:rPr>
              <a:t>Less important</a:t>
            </a:r>
          </a:p>
        </p:txBody>
      </p:sp>
      <p:pic>
        <p:nvPicPr>
          <p:cNvPr id="6" name="Recorded Sound">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0588907" y="1452776"/>
            <a:ext cx="609600" cy="609600"/>
          </a:xfrm>
          <a:prstGeom prst="rect">
            <a:avLst/>
          </a:prstGeom>
        </p:spPr>
      </p:pic>
    </p:spTree>
    <p:extLst>
      <p:ext uri="{BB962C8B-B14F-4D97-AF65-F5344CB8AC3E}">
        <p14:creationId xmlns:p14="http://schemas.microsoft.com/office/powerpoint/2010/main" val="4490416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38677"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100000">
                <p:cTn id="7" fill="hold" display="0">
                  <p:stCondLst>
                    <p:cond delay="indefinite"/>
                  </p:stCondLst>
                  <p:endCondLst>
                    <p:cond evt="onStopAudio" delay="0">
                      <p:tgtEl>
                        <p:sldTgt/>
                      </p:tgtEl>
                    </p:cond>
                  </p:endCondLst>
                </p:cTn>
                <p:tgtEl>
                  <p:spTgt spid="6"/>
                </p:tgtEl>
              </p:cMediaNode>
            </p:audio>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1521466" y="6355195"/>
            <a:ext cx="9013865" cy="290807"/>
          </a:xfrm>
          <a:prstGeom prst="rect">
            <a:avLst/>
          </a:prstGeom>
        </p:spPr>
        <p:txBody>
          <a:bodyPr vert="horz" wrap="square" lIns="0" tIns="11516" rIns="0" bIns="0" rtlCol="0">
            <a:spAutoFit/>
          </a:bodyPr>
          <a:lstStyle/>
          <a:p>
            <a:pPr marL="576" algn="ctr">
              <a:spcBef>
                <a:spcPts val="91"/>
              </a:spcBef>
            </a:pPr>
            <a:r>
              <a:rPr sz="907" b="1" i="1" spc="-5">
                <a:solidFill>
                  <a:srgbClr val="FFFFFF"/>
                </a:solidFill>
                <a:latin typeface="Calibri"/>
                <a:cs typeface="Calibri"/>
              </a:rPr>
              <a:t>Rotherham School Improvement Partnership</a:t>
            </a:r>
            <a:r>
              <a:rPr sz="907" b="1" i="1" spc="5">
                <a:solidFill>
                  <a:srgbClr val="FFFFFF"/>
                </a:solidFill>
                <a:latin typeface="Calibri"/>
                <a:cs typeface="Calibri"/>
              </a:rPr>
              <a:t> </a:t>
            </a:r>
            <a:r>
              <a:rPr sz="907" b="1" i="1" spc="-5">
                <a:solidFill>
                  <a:srgbClr val="FFFFFF"/>
                </a:solidFill>
                <a:latin typeface="Calibri"/>
                <a:cs typeface="Calibri"/>
              </a:rPr>
              <a:t>Mission:</a:t>
            </a:r>
            <a:endParaRPr sz="907">
              <a:latin typeface="Calibri"/>
              <a:cs typeface="Calibri"/>
            </a:endParaRPr>
          </a:p>
          <a:p>
            <a:pPr algn="ctr">
              <a:spcBef>
                <a:spcPts val="23"/>
              </a:spcBef>
            </a:pPr>
            <a:r>
              <a:rPr sz="907" i="1" spc="-5">
                <a:solidFill>
                  <a:srgbClr val="FFFFFF"/>
                </a:solidFill>
                <a:latin typeface="Calibri"/>
                <a:cs typeface="Calibri"/>
              </a:rPr>
              <a:t>all</a:t>
            </a:r>
            <a:r>
              <a:rPr sz="907" i="1" spc="9">
                <a:solidFill>
                  <a:srgbClr val="FFFFFF"/>
                </a:solidFill>
                <a:latin typeface="Calibri"/>
                <a:cs typeface="Calibri"/>
              </a:rPr>
              <a:t> </a:t>
            </a:r>
            <a:r>
              <a:rPr sz="907" i="1" spc="-5">
                <a:solidFill>
                  <a:srgbClr val="FFFFFF"/>
                </a:solidFill>
                <a:latin typeface="Calibri"/>
                <a:cs typeface="Calibri"/>
              </a:rPr>
              <a:t>students</a:t>
            </a:r>
            <a:r>
              <a:rPr sz="907" i="1" spc="5">
                <a:solidFill>
                  <a:srgbClr val="FFFFFF"/>
                </a:solidFill>
                <a:latin typeface="Calibri"/>
                <a:cs typeface="Calibri"/>
              </a:rPr>
              <a:t> </a:t>
            </a:r>
            <a:r>
              <a:rPr sz="907" i="1" spc="-5">
                <a:solidFill>
                  <a:srgbClr val="FFFFFF"/>
                </a:solidFill>
                <a:latin typeface="Calibri"/>
                <a:cs typeface="Calibri"/>
              </a:rPr>
              <a:t>making</a:t>
            </a:r>
            <a:r>
              <a:rPr sz="907" i="1" spc="9">
                <a:solidFill>
                  <a:srgbClr val="FFFFFF"/>
                </a:solidFill>
                <a:latin typeface="Calibri"/>
                <a:cs typeface="Calibri"/>
              </a:rPr>
              <a:t> </a:t>
            </a:r>
            <a:r>
              <a:rPr sz="907" i="1">
                <a:solidFill>
                  <a:srgbClr val="FFFFFF"/>
                </a:solidFill>
                <a:latin typeface="Calibri"/>
                <a:cs typeface="Calibri"/>
              </a:rPr>
              <a:t>at</a:t>
            </a:r>
            <a:r>
              <a:rPr sz="907" i="1" spc="9">
                <a:solidFill>
                  <a:srgbClr val="FFFFFF"/>
                </a:solidFill>
                <a:latin typeface="Calibri"/>
                <a:cs typeface="Calibri"/>
              </a:rPr>
              <a:t> </a:t>
            </a:r>
            <a:r>
              <a:rPr sz="907" i="1" spc="-5">
                <a:solidFill>
                  <a:srgbClr val="FFFFFF"/>
                </a:solidFill>
                <a:latin typeface="Calibri"/>
                <a:cs typeface="Calibri"/>
              </a:rPr>
              <a:t>least</a:t>
            </a:r>
            <a:r>
              <a:rPr sz="907" i="1" spc="9">
                <a:solidFill>
                  <a:srgbClr val="FFFFFF"/>
                </a:solidFill>
                <a:latin typeface="Calibri"/>
                <a:cs typeface="Calibri"/>
              </a:rPr>
              <a:t> </a:t>
            </a:r>
            <a:r>
              <a:rPr sz="907" i="1" spc="-5">
                <a:solidFill>
                  <a:srgbClr val="FFFFFF"/>
                </a:solidFill>
                <a:latin typeface="Calibri"/>
                <a:cs typeface="Calibri"/>
              </a:rPr>
              <a:t>good</a:t>
            </a:r>
            <a:r>
              <a:rPr sz="907" i="1" spc="9">
                <a:solidFill>
                  <a:srgbClr val="FFFFFF"/>
                </a:solidFill>
                <a:latin typeface="Calibri"/>
                <a:cs typeface="Calibri"/>
              </a:rPr>
              <a:t> </a:t>
            </a:r>
            <a:r>
              <a:rPr sz="907" i="1" spc="-5">
                <a:solidFill>
                  <a:srgbClr val="FFFFFF"/>
                </a:solidFill>
                <a:latin typeface="Calibri"/>
                <a:cs typeface="Calibri"/>
              </a:rPr>
              <a:t>progress;</a:t>
            </a:r>
            <a:r>
              <a:rPr sz="907" i="1" spc="9">
                <a:solidFill>
                  <a:srgbClr val="FFFFFF"/>
                </a:solidFill>
                <a:latin typeface="Calibri"/>
                <a:cs typeface="Calibri"/>
              </a:rPr>
              <a:t> </a:t>
            </a:r>
            <a:r>
              <a:rPr sz="907" i="1">
                <a:solidFill>
                  <a:srgbClr val="FFFFFF"/>
                </a:solidFill>
                <a:latin typeface="Calibri"/>
                <a:cs typeface="Calibri"/>
              </a:rPr>
              <a:t>no</a:t>
            </a:r>
            <a:r>
              <a:rPr sz="907" i="1" spc="5">
                <a:solidFill>
                  <a:srgbClr val="FFFFFF"/>
                </a:solidFill>
                <a:latin typeface="Calibri"/>
                <a:cs typeface="Calibri"/>
              </a:rPr>
              <a:t> </a:t>
            </a:r>
            <a:r>
              <a:rPr sz="907" i="1" spc="-5">
                <a:solidFill>
                  <a:srgbClr val="FFFFFF"/>
                </a:solidFill>
                <a:latin typeface="Calibri"/>
                <a:cs typeface="Calibri"/>
              </a:rPr>
              <a:t>underperforming</a:t>
            </a:r>
            <a:r>
              <a:rPr sz="907" i="1" spc="14">
                <a:solidFill>
                  <a:srgbClr val="FFFFFF"/>
                </a:solidFill>
                <a:latin typeface="Calibri"/>
                <a:cs typeface="Calibri"/>
              </a:rPr>
              <a:t> </a:t>
            </a:r>
            <a:r>
              <a:rPr sz="907" i="1" spc="-5">
                <a:solidFill>
                  <a:srgbClr val="FFFFFF"/>
                </a:solidFill>
                <a:latin typeface="Calibri"/>
                <a:cs typeface="Calibri"/>
              </a:rPr>
              <a:t>cohorts;</a:t>
            </a:r>
            <a:r>
              <a:rPr sz="907" i="1" spc="14">
                <a:solidFill>
                  <a:srgbClr val="FFFFFF"/>
                </a:solidFill>
                <a:latin typeface="Calibri"/>
                <a:cs typeface="Calibri"/>
              </a:rPr>
              <a:t> </a:t>
            </a:r>
            <a:r>
              <a:rPr sz="907" i="1" spc="-5">
                <a:solidFill>
                  <a:srgbClr val="FFFFFF"/>
                </a:solidFill>
                <a:latin typeface="Calibri"/>
                <a:cs typeface="Calibri"/>
              </a:rPr>
              <a:t>all</a:t>
            </a:r>
            <a:r>
              <a:rPr sz="907" i="1" spc="14">
                <a:solidFill>
                  <a:srgbClr val="FFFFFF"/>
                </a:solidFill>
                <a:latin typeface="Calibri"/>
                <a:cs typeface="Calibri"/>
              </a:rPr>
              <a:t> </a:t>
            </a:r>
            <a:r>
              <a:rPr sz="907" i="1" spc="-5">
                <a:solidFill>
                  <a:srgbClr val="FFFFFF"/>
                </a:solidFill>
                <a:latin typeface="Calibri"/>
                <a:cs typeface="Calibri"/>
              </a:rPr>
              <a:t>teachers</a:t>
            </a:r>
            <a:r>
              <a:rPr sz="907" i="1" spc="9">
                <a:solidFill>
                  <a:srgbClr val="FFFFFF"/>
                </a:solidFill>
                <a:latin typeface="Calibri"/>
                <a:cs typeface="Calibri"/>
              </a:rPr>
              <a:t> </a:t>
            </a:r>
            <a:r>
              <a:rPr sz="907" i="1" spc="-5">
                <a:solidFill>
                  <a:srgbClr val="FFFFFF"/>
                </a:solidFill>
                <a:latin typeface="Calibri"/>
                <a:cs typeface="Calibri"/>
              </a:rPr>
              <a:t>delivering</a:t>
            </a:r>
            <a:r>
              <a:rPr sz="907" i="1" spc="14">
                <a:solidFill>
                  <a:srgbClr val="FFFFFF"/>
                </a:solidFill>
                <a:latin typeface="Calibri"/>
                <a:cs typeface="Calibri"/>
              </a:rPr>
              <a:t> </a:t>
            </a:r>
            <a:r>
              <a:rPr sz="907" i="1">
                <a:solidFill>
                  <a:srgbClr val="FFFFFF"/>
                </a:solidFill>
                <a:latin typeface="Calibri"/>
                <a:cs typeface="Calibri"/>
              </a:rPr>
              <a:t>at</a:t>
            </a:r>
            <a:r>
              <a:rPr sz="907" i="1" spc="9">
                <a:solidFill>
                  <a:srgbClr val="FFFFFF"/>
                </a:solidFill>
                <a:latin typeface="Calibri"/>
                <a:cs typeface="Calibri"/>
              </a:rPr>
              <a:t> </a:t>
            </a:r>
            <a:r>
              <a:rPr sz="907" i="1" spc="-5">
                <a:solidFill>
                  <a:srgbClr val="FFFFFF"/>
                </a:solidFill>
                <a:latin typeface="Calibri"/>
                <a:cs typeface="Calibri"/>
              </a:rPr>
              <a:t>least</a:t>
            </a:r>
            <a:r>
              <a:rPr sz="907" i="1" spc="14">
                <a:solidFill>
                  <a:srgbClr val="FFFFFF"/>
                </a:solidFill>
                <a:latin typeface="Calibri"/>
                <a:cs typeface="Calibri"/>
              </a:rPr>
              <a:t> </a:t>
            </a:r>
            <a:r>
              <a:rPr sz="907" i="1" spc="-5">
                <a:solidFill>
                  <a:srgbClr val="FFFFFF"/>
                </a:solidFill>
                <a:latin typeface="Calibri"/>
                <a:cs typeface="Calibri"/>
              </a:rPr>
              <a:t>good</a:t>
            </a:r>
            <a:r>
              <a:rPr sz="907" i="1" spc="9">
                <a:solidFill>
                  <a:srgbClr val="FFFFFF"/>
                </a:solidFill>
                <a:latin typeface="Calibri"/>
                <a:cs typeface="Calibri"/>
              </a:rPr>
              <a:t> </a:t>
            </a:r>
            <a:r>
              <a:rPr sz="907" i="1" spc="-5">
                <a:solidFill>
                  <a:srgbClr val="FFFFFF"/>
                </a:solidFill>
                <a:latin typeface="Calibri"/>
                <a:cs typeface="Calibri"/>
              </a:rPr>
              <a:t>learning;</a:t>
            </a:r>
            <a:r>
              <a:rPr sz="907" i="1" spc="14">
                <a:solidFill>
                  <a:srgbClr val="FFFFFF"/>
                </a:solidFill>
                <a:latin typeface="Calibri"/>
                <a:cs typeface="Calibri"/>
              </a:rPr>
              <a:t> </a:t>
            </a:r>
            <a:r>
              <a:rPr sz="907" i="1" spc="-5">
                <a:solidFill>
                  <a:srgbClr val="FFFFFF"/>
                </a:solidFill>
                <a:latin typeface="Calibri"/>
                <a:cs typeface="Calibri"/>
              </a:rPr>
              <a:t>and</a:t>
            </a:r>
            <a:r>
              <a:rPr sz="907" i="1" spc="5">
                <a:solidFill>
                  <a:srgbClr val="FFFFFF"/>
                </a:solidFill>
                <a:latin typeface="Calibri"/>
                <a:cs typeface="Calibri"/>
              </a:rPr>
              <a:t> </a:t>
            </a:r>
            <a:r>
              <a:rPr sz="907" i="1" spc="-5">
                <a:solidFill>
                  <a:srgbClr val="FFFFFF"/>
                </a:solidFill>
                <a:latin typeface="Calibri"/>
                <a:cs typeface="Calibri"/>
              </a:rPr>
              <a:t>all</a:t>
            </a:r>
            <a:r>
              <a:rPr sz="907" i="1" spc="14">
                <a:solidFill>
                  <a:srgbClr val="FFFFFF"/>
                </a:solidFill>
                <a:latin typeface="Calibri"/>
                <a:cs typeface="Calibri"/>
              </a:rPr>
              <a:t> </a:t>
            </a:r>
            <a:r>
              <a:rPr sz="907" i="1" spc="-5">
                <a:solidFill>
                  <a:srgbClr val="FFFFFF"/>
                </a:solidFill>
                <a:latin typeface="Calibri"/>
                <a:cs typeface="Calibri"/>
              </a:rPr>
              <a:t>schools</a:t>
            </a:r>
            <a:r>
              <a:rPr sz="907" i="1" spc="9">
                <a:solidFill>
                  <a:srgbClr val="FFFFFF"/>
                </a:solidFill>
                <a:latin typeface="Calibri"/>
                <a:cs typeface="Calibri"/>
              </a:rPr>
              <a:t> </a:t>
            </a:r>
            <a:r>
              <a:rPr sz="907" i="1" spc="-5">
                <a:solidFill>
                  <a:srgbClr val="FFFFFF"/>
                </a:solidFill>
                <a:latin typeface="Calibri"/>
                <a:cs typeface="Calibri"/>
              </a:rPr>
              <a:t>moving</a:t>
            </a:r>
            <a:r>
              <a:rPr sz="907" i="1" spc="9">
                <a:solidFill>
                  <a:srgbClr val="FFFFFF"/>
                </a:solidFill>
                <a:latin typeface="Calibri"/>
                <a:cs typeface="Calibri"/>
              </a:rPr>
              <a:t> </a:t>
            </a:r>
            <a:r>
              <a:rPr sz="907" i="1">
                <a:solidFill>
                  <a:srgbClr val="FFFFFF"/>
                </a:solidFill>
                <a:latin typeface="Calibri"/>
                <a:cs typeface="Calibri"/>
              </a:rPr>
              <a:t>to at</a:t>
            </a:r>
            <a:r>
              <a:rPr sz="907" i="1" spc="9">
                <a:solidFill>
                  <a:srgbClr val="FFFFFF"/>
                </a:solidFill>
                <a:latin typeface="Calibri"/>
                <a:cs typeface="Calibri"/>
              </a:rPr>
              <a:t> </a:t>
            </a:r>
            <a:r>
              <a:rPr sz="907" i="1" spc="-5">
                <a:solidFill>
                  <a:srgbClr val="FFFFFF"/>
                </a:solidFill>
                <a:latin typeface="Calibri"/>
                <a:cs typeface="Calibri"/>
              </a:rPr>
              <a:t>least</a:t>
            </a:r>
            <a:r>
              <a:rPr sz="907" i="1" spc="14">
                <a:solidFill>
                  <a:srgbClr val="FFFFFF"/>
                </a:solidFill>
                <a:latin typeface="Calibri"/>
                <a:cs typeface="Calibri"/>
              </a:rPr>
              <a:t> </a:t>
            </a:r>
            <a:r>
              <a:rPr sz="907" i="1" spc="-5">
                <a:solidFill>
                  <a:srgbClr val="FFFFFF"/>
                </a:solidFill>
                <a:latin typeface="Calibri"/>
                <a:cs typeface="Calibri"/>
              </a:rPr>
              <a:t>the</a:t>
            </a:r>
            <a:r>
              <a:rPr sz="907" i="1" spc="9">
                <a:solidFill>
                  <a:srgbClr val="FFFFFF"/>
                </a:solidFill>
                <a:latin typeface="Calibri"/>
                <a:cs typeface="Calibri"/>
              </a:rPr>
              <a:t> </a:t>
            </a:r>
            <a:r>
              <a:rPr sz="907" i="1" spc="-5">
                <a:solidFill>
                  <a:srgbClr val="FFFFFF"/>
                </a:solidFill>
                <a:latin typeface="Calibri"/>
                <a:cs typeface="Calibri"/>
              </a:rPr>
              <a:t>next</a:t>
            </a:r>
            <a:r>
              <a:rPr sz="907" i="1" spc="14">
                <a:solidFill>
                  <a:srgbClr val="FFFFFF"/>
                </a:solidFill>
                <a:latin typeface="Calibri"/>
                <a:cs typeface="Calibri"/>
              </a:rPr>
              <a:t> </a:t>
            </a:r>
            <a:r>
              <a:rPr sz="907" i="1" spc="-5">
                <a:solidFill>
                  <a:srgbClr val="FFFFFF"/>
                </a:solidFill>
                <a:latin typeface="Calibri"/>
                <a:cs typeface="Calibri"/>
              </a:rPr>
              <a:t>level</a:t>
            </a:r>
            <a:r>
              <a:rPr sz="907" i="1" spc="5">
                <a:solidFill>
                  <a:srgbClr val="FFFFFF"/>
                </a:solidFill>
                <a:latin typeface="Calibri"/>
                <a:cs typeface="Calibri"/>
              </a:rPr>
              <a:t> </a:t>
            </a:r>
            <a:r>
              <a:rPr sz="907" i="1">
                <a:solidFill>
                  <a:srgbClr val="FFFFFF"/>
                </a:solidFill>
                <a:latin typeface="Calibri"/>
                <a:cs typeface="Calibri"/>
              </a:rPr>
              <a:t>of</a:t>
            </a:r>
            <a:r>
              <a:rPr sz="907" i="1" spc="9">
                <a:solidFill>
                  <a:srgbClr val="FFFFFF"/>
                </a:solidFill>
                <a:latin typeface="Calibri"/>
                <a:cs typeface="Calibri"/>
              </a:rPr>
              <a:t> </a:t>
            </a:r>
            <a:r>
              <a:rPr sz="907" i="1" spc="-5">
                <a:solidFill>
                  <a:srgbClr val="FFFFFF"/>
                </a:solidFill>
                <a:latin typeface="Calibri"/>
                <a:cs typeface="Calibri"/>
              </a:rPr>
              <a:t>successful</a:t>
            </a:r>
            <a:r>
              <a:rPr sz="907" i="1">
                <a:solidFill>
                  <a:srgbClr val="FFFFFF"/>
                </a:solidFill>
                <a:latin typeface="Calibri"/>
                <a:cs typeface="Calibri"/>
              </a:rPr>
              <a:t> </a:t>
            </a:r>
            <a:r>
              <a:rPr sz="907" i="1" spc="-5">
                <a:solidFill>
                  <a:srgbClr val="FFFFFF"/>
                </a:solidFill>
                <a:latin typeface="Calibri"/>
                <a:cs typeface="Calibri"/>
              </a:rPr>
              <a:t>performance</a:t>
            </a:r>
            <a:endParaRPr sz="907">
              <a:latin typeface="Calibri"/>
              <a:cs typeface="Calibri"/>
            </a:endParaRPr>
          </a:p>
        </p:txBody>
      </p:sp>
      <p:pic>
        <p:nvPicPr>
          <p:cNvPr id="5" name="Picture 4" descr="A drawing of a cartoon character&#10;&#10;Description automatically generated">
            <a:extLst>
              <a:ext uri="{FF2B5EF4-FFF2-40B4-BE49-F238E27FC236}">
                <a16:creationId xmlns:a16="http://schemas.microsoft.com/office/drawing/2014/main" id="{7B7DDE78-A5B8-499B-9E56-3A81552B62F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996982" y="488817"/>
            <a:ext cx="1773802" cy="666705"/>
          </a:xfrm>
          <a:prstGeom prst="rect">
            <a:avLst/>
          </a:prstGeom>
        </p:spPr>
      </p:pic>
      <p:pic>
        <p:nvPicPr>
          <p:cNvPr id="4" name="Picture 3">
            <a:extLst>
              <a:ext uri="{FF2B5EF4-FFF2-40B4-BE49-F238E27FC236}">
                <a16:creationId xmlns:a16="http://schemas.microsoft.com/office/drawing/2014/main" id="{B2F2B0E9-97C1-4414-810E-CCB1A59D7DF2}"/>
              </a:ext>
            </a:extLst>
          </p:cNvPr>
          <p:cNvPicPr>
            <a:picLocks noChangeAspect="1"/>
          </p:cNvPicPr>
          <p:nvPr/>
        </p:nvPicPr>
        <p:blipFill>
          <a:blip r:embed="rId3"/>
          <a:stretch>
            <a:fillRect/>
          </a:stretch>
        </p:blipFill>
        <p:spPr>
          <a:xfrm>
            <a:off x="1215024" y="581858"/>
            <a:ext cx="1537436" cy="1433788"/>
          </a:xfrm>
          <a:prstGeom prst="rect">
            <a:avLst/>
          </a:prstGeom>
        </p:spPr>
      </p:pic>
      <p:sp>
        <p:nvSpPr>
          <p:cNvPr id="6" name="TextBox 5">
            <a:extLst>
              <a:ext uri="{FF2B5EF4-FFF2-40B4-BE49-F238E27FC236}">
                <a16:creationId xmlns:a16="http://schemas.microsoft.com/office/drawing/2014/main" id="{E2F952BF-1FE3-4A84-836D-F25285DCBAA2}"/>
              </a:ext>
            </a:extLst>
          </p:cNvPr>
          <p:cNvSpPr txBox="1"/>
          <p:nvPr/>
        </p:nvSpPr>
        <p:spPr>
          <a:xfrm>
            <a:off x="3826713" y="482903"/>
            <a:ext cx="4848674" cy="427168"/>
          </a:xfrm>
          <a:prstGeom prst="rect">
            <a:avLst/>
          </a:prstGeom>
          <a:noFill/>
        </p:spPr>
        <p:txBody>
          <a:bodyPr wrap="square">
            <a:spAutoFit/>
          </a:bodyPr>
          <a:lstStyle/>
          <a:p>
            <a:r>
              <a:rPr lang="en-US" sz="2176" b="1">
                <a:solidFill>
                  <a:srgbClr val="3333CC"/>
                </a:solidFill>
              </a:rPr>
              <a:t>Example of a class PSHE contract</a:t>
            </a:r>
          </a:p>
        </p:txBody>
      </p:sp>
      <p:pic>
        <p:nvPicPr>
          <p:cNvPr id="7" name="Picture 6">
            <a:extLst>
              <a:ext uri="{FF2B5EF4-FFF2-40B4-BE49-F238E27FC236}">
                <a16:creationId xmlns:a16="http://schemas.microsoft.com/office/drawing/2014/main" id="{F394E820-F339-4D67-BA3F-889E76974509}"/>
              </a:ext>
            </a:extLst>
          </p:cNvPr>
          <p:cNvPicPr>
            <a:picLocks noChangeAspect="1"/>
          </p:cNvPicPr>
          <p:nvPr/>
        </p:nvPicPr>
        <p:blipFill>
          <a:blip r:embed="rId4"/>
          <a:stretch>
            <a:fillRect/>
          </a:stretch>
        </p:blipFill>
        <p:spPr>
          <a:xfrm>
            <a:off x="2825584" y="1006558"/>
            <a:ext cx="3430241" cy="5012149"/>
          </a:xfrm>
          <a:prstGeom prst="rect">
            <a:avLst/>
          </a:prstGeom>
        </p:spPr>
      </p:pic>
      <p:pic>
        <p:nvPicPr>
          <p:cNvPr id="9" name="Picture 8">
            <a:extLst>
              <a:ext uri="{FF2B5EF4-FFF2-40B4-BE49-F238E27FC236}">
                <a16:creationId xmlns:a16="http://schemas.microsoft.com/office/drawing/2014/main" id="{EB518894-555F-4A92-AAF3-2B414DF24492}"/>
              </a:ext>
            </a:extLst>
          </p:cNvPr>
          <p:cNvPicPr>
            <a:picLocks noChangeAspect="1"/>
          </p:cNvPicPr>
          <p:nvPr/>
        </p:nvPicPr>
        <p:blipFill>
          <a:blip r:embed="rId5"/>
          <a:stretch>
            <a:fillRect/>
          </a:stretch>
        </p:blipFill>
        <p:spPr>
          <a:xfrm>
            <a:off x="8622723" y="1574939"/>
            <a:ext cx="2254580" cy="3109422"/>
          </a:xfrm>
          <a:prstGeom prst="rect">
            <a:avLst/>
          </a:prstGeom>
        </p:spPr>
      </p:pic>
      <p:pic>
        <p:nvPicPr>
          <p:cNvPr id="10" name="Picture 9">
            <a:extLst>
              <a:ext uri="{FF2B5EF4-FFF2-40B4-BE49-F238E27FC236}">
                <a16:creationId xmlns:a16="http://schemas.microsoft.com/office/drawing/2014/main" id="{4A909E1E-5389-441A-8991-6544A2D5FA61}"/>
              </a:ext>
            </a:extLst>
          </p:cNvPr>
          <p:cNvPicPr>
            <a:picLocks noChangeAspect="1"/>
          </p:cNvPicPr>
          <p:nvPr/>
        </p:nvPicPr>
        <p:blipFill>
          <a:blip r:embed="rId6"/>
          <a:stretch>
            <a:fillRect/>
          </a:stretch>
        </p:blipFill>
        <p:spPr>
          <a:xfrm>
            <a:off x="6251051" y="3536516"/>
            <a:ext cx="3566126" cy="2587209"/>
          </a:xfrm>
          <a:prstGeom prst="rect">
            <a:avLst/>
          </a:prstGeom>
        </p:spPr>
      </p:pic>
      <p:pic>
        <p:nvPicPr>
          <p:cNvPr id="8" name="Picture 7">
            <a:extLst>
              <a:ext uri="{FF2B5EF4-FFF2-40B4-BE49-F238E27FC236}">
                <a16:creationId xmlns:a16="http://schemas.microsoft.com/office/drawing/2014/main" id="{BBD9B950-E69C-46AA-8C1E-44331736E377}"/>
              </a:ext>
            </a:extLst>
          </p:cNvPr>
          <p:cNvPicPr>
            <a:picLocks noChangeAspect="1"/>
          </p:cNvPicPr>
          <p:nvPr/>
        </p:nvPicPr>
        <p:blipFill>
          <a:blip r:embed="rId7"/>
          <a:stretch>
            <a:fillRect/>
          </a:stretch>
        </p:blipFill>
        <p:spPr>
          <a:xfrm>
            <a:off x="6325298" y="1279162"/>
            <a:ext cx="3002309" cy="2008898"/>
          </a:xfrm>
          <a:prstGeom prst="rect">
            <a:avLst/>
          </a:prstGeom>
        </p:spPr>
      </p:pic>
    </p:spTree>
    <p:extLst>
      <p:ext uri="{BB962C8B-B14F-4D97-AF65-F5344CB8AC3E}">
        <p14:creationId xmlns:p14="http://schemas.microsoft.com/office/powerpoint/2010/main" val="352088348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B2F2B0E9-97C1-4414-810E-CCB1A59D7DF2}"/>
              </a:ext>
            </a:extLst>
          </p:cNvPr>
          <p:cNvPicPr>
            <a:picLocks noChangeAspect="1"/>
          </p:cNvPicPr>
          <p:nvPr/>
        </p:nvPicPr>
        <p:blipFill>
          <a:blip r:embed="rId2"/>
          <a:stretch>
            <a:fillRect/>
          </a:stretch>
        </p:blipFill>
        <p:spPr>
          <a:xfrm>
            <a:off x="278235" y="416192"/>
            <a:ext cx="1695450" cy="1581150"/>
          </a:xfrm>
          <a:prstGeom prst="rect">
            <a:avLst/>
          </a:prstGeom>
        </p:spPr>
      </p:pic>
      <p:sp>
        <p:nvSpPr>
          <p:cNvPr id="3" name="TextBox 2"/>
          <p:cNvSpPr txBox="1"/>
          <p:nvPr/>
        </p:nvSpPr>
        <p:spPr>
          <a:xfrm>
            <a:off x="1877124" y="1670021"/>
            <a:ext cx="9641541" cy="2677656"/>
          </a:xfrm>
          <a:prstGeom prst="rect">
            <a:avLst/>
          </a:prstGeom>
          <a:noFill/>
        </p:spPr>
        <p:txBody>
          <a:bodyPr wrap="square" rtlCol="0">
            <a:spAutoFit/>
          </a:bodyPr>
          <a:lstStyle/>
          <a:p>
            <a:pPr algn="ctr"/>
            <a:r>
              <a:rPr lang="en-GB" sz="2400" b="1">
                <a:latin typeface="Comic Sans MS" panose="030F0702030302020204" pitchFamily="66" charset="0"/>
              </a:rPr>
              <a:t>The following slides are taken from the </a:t>
            </a:r>
            <a:r>
              <a:rPr lang="en-GB" sz="2400" b="1" err="1">
                <a:latin typeface="Comic Sans MS" panose="030F0702030302020204" pitchFamily="66" charset="0"/>
              </a:rPr>
              <a:t>DfE</a:t>
            </a:r>
            <a:r>
              <a:rPr lang="en-GB" sz="2400" b="1">
                <a:latin typeface="Comic Sans MS" panose="030F0702030302020204" pitchFamily="66" charset="0"/>
              </a:rPr>
              <a:t> module to support teaching Changing Adolescent Body.</a:t>
            </a:r>
          </a:p>
          <a:p>
            <a:pPr algn="ctr"/>
            <a:endParaRPr lang="en-GB" sz="2400" b="1">
              <a:latin typeface="Comic Sans MS" panose="030F0702030302020204" pitchFamily="66" charset="0"/>
            </a:endParaRPr>
          </a:p>
          <a:p>
            <a:pPr algn="ctr"/>
            <a:r>
              <a:rPr lang="en-GB" sz="2400" b="1">
                <a:latin typeface="Comic Sans MS" panose="030F0702030302020204" pitchFamily="66" charset="0"/>
              </a:rPr>
              <a:t>Each slide details teaching points that need to be covered throughout the sequence of lessons and the </a:t>
            </a:r>
            <a:r>
              <a:rPr lang="en-GB" sz="2400" b="1" err="1">
                <a:latin typeface="Comic Sans MS" panose="030F0702030302020204" pitchFamily="66" charset="0"/>
              </a:rPr>
              <a:t>DfE</a:t>
            </a:r>
            <a:r>
              <a:rPr lang="en-GB" sz="2400" b="1">
                <a:latin typeface="Comic Sans MS" panose="030F0702030302020204" pitchFamily="66" charset="0"/>
              </a:rPr>
              <a:t> statements for end of Primary</a:t>
            </a:r>
          </a:p>
          <a:p>
            <a:pPr algn="ctr"/>
            <a:endParaRPr lang="en-GB" sz="2400" b="1">
              <a:latin typeface="Comic Sans MS" panose="030F0702030302020204" pitchFamily="66" charset="0"/>
            </a:endParaRPr>
          </a:p>
        </p:txBody>
      </p:sp>
      <p:pic>
        <p:nvPicPr>
          <p:cNvPr id="4" name="Picture 3"/>
          <p:cNvPicPr>
            <a:picLocks noChangeAspect="1"/>
          </p:cNvPicPr>
          <p:nvPr/>
        </p:nvPicPr>
        <p:blipFill>
          <a:blip r:embed="rId3"/>
          <a:stretch>
            <a:fillRect/>
          </a:stretch>
        </p:blipFill>
        <p:spPr>
          <a:xfrm>
            <a:off x="5623391" y="4210018"/>
            <a:ext cx="2149009" cy="1480830"/>
          </a:xfrm>
          <a:prstGeom prst="rect">
            <a:avLst/>
          </a:prstGeom>
        </p:spPr>
      </p:pic>
      <p:pic>
        <p:nvPicPr>
          <p:cNvPr id="6" name="Picture 5" descr="A drawing of a cartoon character&#10;&#10;Description automatically generated">
            <a:extLst>
              <a:ext uri="{FF2B5EF4-FFF2-40B4-BE49-F238E27FC236}">
                <a16:creationId xmlns:a16="http://schemas.microsoft.com/office/drawing/2014/main" id="{F63D110C-0638-4B4D-BF20-0857F645610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699325" y="607879"/>
            <a:ext cx="1773802" cy="666705"/>
          </a:xfrm>
          <a:prstGeom prst="rect">
            <a:avLst/>
          </a:prstGeom>
        </p:spPr>
      </p:pic>
    </p:spTree>
    <p:extLst>
      <p:ext uri="{BB962C8B-B14F-4D97-AF65-F5344CB8AC3E}">
        <p14:creationId xmlns:p14="http://schemas.microsoft.com/office/powerpoint/2010/main" val="395934472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23"/>
        <p:cNvGrpSpPr/>
        <p:nvPr/>
      </p:nvGrpSpPr>
      <p:grpSpPr>
        <a:xfrm>
          <a:off x="0" y="0"/>
          <a:ext cx="0" cy="0"/>
          <a:chOff x="0" y="0"/>
          <a:chExt cx="0" cy="0"/>
        </a:xfrm>
      </p:grpSpPr>
      <p:sp>
        <p:nvSpPr>
          <p:cNvPr id="224" name="Google Shape;224;p42"/>
          <p:cNvSpPr txBox="1">
            <a:spLocks noGrp="1"/>
          </p:cNvSpPr>
          <p:nvPr>
            <p:ph type="title"/>
          </p:nvPr>
        </p:nvSpPr>
        <p:spPr>
          <a:xfrm>
            <a:off x="360000" y="27310"/>
            <a:ext cx="7820800" cy="763600"/>
          </a:xfrm>
          <a:prstGeom prst="rect">
            <a:avLst/>
          </a:prstGeom>
          <a:noFill/>
          <a:ln>
            <a:noFill/>
          </a:ln>
        </p:spPr>
        <p:txBody>
          <a:bodyPr spcFirstLastPara="1" vert="horz" wrap="square" lIns="121900" tIns="121900" rIns="121900" bIns="121900" rtlCol="0" anchor="t" anchorCtr="0">
            <a:noAutofit/>
          </a:bodyPr>
          <a:lstStyle/>
          <a:p>
            <a:r>
              <a:rPr lang="en-GB">
                <a:solidFill>
                  <a:schemeClr val="accent1"/>
                </a:solidFill>
              </a:rPr>
              <a:t>Introducing puberty</a:t>
            </a:r>
            <a:endParaRPr>
              <a:solidFill>
                <a:schemeClr val="accent1"/>
              </a:solidFill>
            </a:endParaRPr>
          </a:p>
          <a:p>
            <a:endParaRPr>
              <a:solidFill>
                <a:srgbClr val="073763"/>
              </a:solidFill>
            </a:endParaRPr>
          </a:p>
          <a:p>
            <a:endParaRPr>
              <a:solidFill>
                <a:srgbClr val="073763"/>
              </a:solidFill>
            </a:endParaRPr>
          </a:p>
        </p:txBody>
      </p:sp>
      <p:sp>
        <p:nvSpPr>
          <p:cNvPr id="228" name="Google Shape;228;p42"/>
          <p:cNvSpPr txBox="1">
            <a:spLocks noGrp="1"/>
          </p:cNvSpPr>
          <p:nvPr>
            <p:ph type="subTitle" idx="4294967295"/>
          </p:nvPr>
        </p:nvSpPr>
        <p:spPr>
          <a:xfrm>
            <a:off x="10395200" y="5939433"/>
            <a:ext cx="1436800" cy="630000"/>
          </a:xfrm>
          <a:prstGeom prst="rect">
            <a:avLst/>
          </a:prstGeom>
          <a:noFill/>
          <a:ln w="38100" cap="flat" cmpd="sng">
            <a:solidFill>
              <a:schemeClr val="accent6"/>
            </a:solidFill>
            <a:prstDash val="solid"/>
            <a:round/>
            <a:headEnd type="none" w="sm" len="sm"/>
            <a:tailEnd type="none" w="sm" len="sm"/>
          </a:ln>
        </p:spPr>
        <p:txBody>
          <a:bodyPr spcFirstLastPara="1" vert="horz" wrap="square" lIns="121900" tIns="121900" rIns="121900" bIns="121900" rtlCol="0" anchor="t" anchorCtr="0">
            <a:noAutofit/>
          </a:bodyPr>
          <a:lstStyle/>
          <a:p>
            <a:pPr marL="0" indent="0" algn="ctr">
              <a:lnSpc>
                <a:spcPct val="115000"/>
              </a:lnSpc>
              <a:spcBef>
                <a:spcPts val="0"/>
              </a:spcBef>
              <a:buClr>
                <a:schemeClr val="dk2"/>
              </a:buClr>
              <a:buSzPts val="1800"/>
              <a:buNone/>
            </a:pPr>
            <a:r>
              <a:rPr lang="en-GB" sz="2400">
                <a:solidFill>
                  <a:schemeClr val="accent6"/>
                </a:solidFill>
                <a:latin typeface="Arial"/>
                <a:ea typeface="Arial"/>
                <a:cs typeface="Arial"/>
                <a:sym typeface="Arial"/>
              </a:rPr>
              <a:t>Primary</a:t>
            </a:r>
            <a:endParaRPr sz="2400">
              <a:solidFill>
                <a:schemeClr val="accent6"/>
              </a:solidFill>
              <a:latin typeface="Arial"/>
              <a:ea typeface="Arial"/>
              <a:cs typeface="Arial"/>
              <a:sym typeface="Arial"/>
            </a:endParaRPr>
          </a:p>
        </p:txBody>
      </p:sp>
      <p:sp>
        <p:nvSpPr>
          <p:cNvPr id="225" name="Google Shape;225;p42"/>
          <p:cNvSpPr txBox="1">
            <a:spLocks noGrp="1"/>
          </p:cNvSpPr>
          <p:nvPr>
            <p:ph type="body" idx="1"/>
          </p:nvPr>
        </p:nvSpPr>
        <p:spPr>
          <a:xfrm>
            <a:off x="420000" y="790910"/>
            <a:ext cx="7700800" cy="4887600"/>
          </a:xfrm>
          <a:prstGeom prst="rect">
            <a:avLst/>
          </a:prstGeom>
          <a:noFill/>
          <a:ln>
            <a:noFill/>
          </a:ln>
        </p:spPr>
        <p:txBody>
          <a:bodyPr spcFirstLastPara="1" vert="horz" wrap="square" lIns="121900" tIns="121900" rIns="121900" bIns="121900" rtlCol="0" anchor="t" anchorCtr="0">
            <a:noAutofit/>
          </a:bodyPr>
          <a:lstStyle/>
          <a:p>
            <a:pPr marL="0" indent="0">
              <a:lnSpc>
                <a:spcPct val="115000"/>
              </a:lnSpc>
              <a:buNone/>
            </a:pPr>
            <a:r>
              <a:rPr lang="en-GB">
                <a:solidFill>
                  <a:schemeClr val="tx1"/>
                </a:solidFill>
              </a:rPr>
              <a:t>Teach that puberty is part of the human life cycle. It is the process of growing into an adult and becoming able to reproduce.</a:t>
            </a:r>
            <a:endParaRPr>
              <a:solidFill>
                <a:schemeClr val="tx1"/>
              </a:solidFill>
            </a:endParaRPr>
          </a:p>
          <a:p>
            <a:pPr marL="0" indent="0">
              <a:lnSpc>
                <a:spcPct val="115000"/>
              </a:lnSpc>
              <a:spcBef>
                <a:spcPts val="1333"/>
              </a:spcBef>
              <a:buNone/>
            </a:pPr>
            <a:r>
              <a:rPr lang="en-GB" sz="2400"/>
              <a:t>Explain</a:t>
            </a:r>
            <a:r>
              <a:rPr lang="en-GB" sz="2400" b="1"/>
              <a:t> </a:t>
            </a:r>
            <a:r>
              <a:rPr lang="en-GB" sz="2400"/>
              <a:t>that puberty </a:t>
            </a:r>
            <a:r>
              <a:rPr lang="en-GB">
                <a:solidFill>
                  <a:schemeClr val="tx1"/>
                </a:solidFill>
              </a:rPr>
              <a:t>usually starts</a:t>
            </a:r>
            <a:r>
              <a:rPr lang="en-GB" sz="2400"/>
              <a:t> between the ages of 8 and 1</a:t>
            </a:r>
            <a:r>
              <a:rPr lang="en-GB">
                <a:solidFill>
                  <a:schemeClr val="tx1"/>
                </a:solidFill>
              </a:rPr>
              <a:t>4</a:t>
            </a:r>
            <a:r>
              <a:rPr lang="en-GB" sz="2400"/>
              <a:t> </a:t>
            </a:r>
            <a:r>
              <a:rPr lang="en-GB">
                <a:solidFill>
                  <a:schemeClr val="tx1"/>
                </a:solidFill>
              </a:rPr>
              <a:t>and lasts for up to 4 years. C</a:t>
            </a:r>
            <a:r>
              <a:rPr lang="en-GB" sz="2400"/>
              <a:t>hildren will start puberty at different times. </a:t>
            </a:r>
            <a:r>
              <a:rPr lang="en-GB">
                <a:solidFill>
                  <a:schemeClr val="tx1"/>
                </a:solidFill>
              </a:rPr>
              <a:t>Girls usually start earlier than boys.</a:t>
            </a:r>
            <a:endParaRPr sz="2400"/>
          </a:p>
          <a:p>
            <a:pPr marL="0" indent="0">
              <a:lnSpc>
                <a:spcPct val="115000"/>
              </a:lnSpc>
              <a:spcBef>
                <a:spcPts val="2133"/>
              </a:spcBef>
              <a:buNone/>
            </a:pPr>
            <a:r>
              <a:rPr lang="en-GB">
                <a:solidFill>
                  <a:schemeClr val="tx1"/>
                </a:solidFill>
              </a:rPr>
              <a:t>It is important to introduce all pupils to the idea of puberty before they are likely to start.</a:t>
            </a:r>
            <a:endParaRPr>
              <a:solidFill>
                <a:schemeClr val="tx1"/>
              </a:solidFill>
            </a:endParaRPr>
          </a:p>
          <a:p>
            <a:pPr marL="0" indent="0">
              <a:lnSpc>
                <a:spcPct val="115000"/>
              </a:lnSpc>
              <a:spcBef>
                <a:spcPts val="2133"/>
              </a:spcBef>
              <a:buNone/>
            </a:pPr>
            <a:r>
              <a:rPr lang="en-GB" b="1">
                <a:solidFill>
                  <a:schemeClr val="tx1"/>
                </a:solidFill>
              </a:rPr>
              <a:t>Teacher’s reference: </a:t>
            </a:r>
            <a:r>
              <a:rPr lang="en-GB" u="sng">
                <a:solidFill>
                  <a:srgbClr val="0000FF"/>
                </a:solidFill>
                <a:hlinkClick r:id="rId3">
                  <a:extLst>
                    <a:ext uri="{A12FA001-AC4F-418D-AE19-62706E023703}">
                      <ahyp:hlinkClr xmlns:ahyp="http://schemas.microsoft.com/office/drawing/2018/hyperlinkcolor" val="tx"/>
                    </a:ext>
                  </a:extLst>
                </a:hlinkClick>
              </a:rPr>
              <a:t>Stages of puberty</a:t>
            </a:r>
            <a:r>
              <a:rPr lang="en-GB">
                <a:solidFill>
                  <a:srgbClr val="0000FF"/>
                </a:solidFill>
              </a:rPr>
              <a:t> </a:t>
            </a:r>
            <a:r>
              <a:rPr lang="en-GB">
                <a:solidFill>
                  <a:schemeClr val="tx1"/>
                </a:solidFill>
              </a:rPr>
              <a:t>(NHS.UK).</a:t>
            </a:r>
            <a:endParaRPr sz="2400"/>
          </a:p>
          <a:p>
            <a:pPr marL="0" indent="0">
              <a:lnSpc>
                <a:spcPct val="115000"/>
              </a:lnSpc>
              <a:spcBef>
                <a:spcPts val="2133"/>
              </a:spcBef>
              <a:spcAft>
                <a:spcPts val="2133"/>
              </a:spcAft>
              <a:buNone/>
            </a:pPr>
            <a:endParaRPr sz="2400"/>
          </a:p>
        </p:txBody>
      </p:sp>
      <p:sp>
        <p:nvSpPr>
          <p:cNvPr id="226" name="Google Shape;226;p42"/>
          <p:cNvSpPr txBox="1">
            <a:spLocks noGrp="1"/>
          </p:cNvSpPr>
          <p:nvPr>
            <p:ph type="body" idx="2"/>
          </p:nvPr>
        </p:nvSpPr>
        <p:spPr>
          <a:xfrm>
            <a:off x="8238400" y="967223"/>
            <a:ext cx="3593600" cy="3299200"/>
          </a:xfrm>
          <a:prstGeom prst="rect">
            <a:avLst/>
          </a:prstGeom>
          <a:solidFill>
            <a:schemeClr val="bg1">
              <a:lumMod val="95000"/>
            </a:schemeClr>
          </a:solidFill>
          <a:ln w="38100" cap="flat" cmpd="sng">
            <a:noFill/>
            <a:prstDash val="solid"/>
            <a:round/>
            <a:headEnd type="none" w="sm" len="sm"/>
            <a:tailEnd type="none" w="sm" len="sm"/>
          </a:ln>
        </p:spPr>
        <p:txBody>
          <a:bodyPr spcFirstLastPara="1" vert="horz" wrap="square" lIns="121900" tIns="121900" rIns="121900" bIns="121900" rtlCol="0" anchor="t" anchorCtr="0">
            <a:noAutofit/>
          </a:bodyPr>
          <a:lstStyle/>
          <a:p>
            <a:pPr marL="0" indent="0">
              <a:buClr>
                <a:schemeClr val="dk1"/>
              </a:buClr>
              <a:buSzPts val="1100"/>
              <a:buNone/>
            </a:pPr>
            <a:r>
              <a:rPr lang="en-GB" sz="2133" b="1"/>
              <a:t>STATUTORY GUIDANCE</a:t>
            </a:r>
            <a:br>
              <a:rPr lang="en-GB" sz="2133"/>
            </a:br>
            <a:r>
              <a:rPr lang="en-GB" sz="2133"/>
              <a:t>Know key facts about puberty and the changing adolescent body, particularly from age 9 through to age 11, including physical and emotional changes.</a:t>
            </a:r>
            <a:endParaRPr sz="2133"/>
          </a:p>
          <a:p>
            <a:pPr marL="0" indent="0">
              <a:spcBef>
                <a:spcPts val="2133"/>
              </a:spcBef>
              <a:buClr>
                <a:schemeClr val="dk1"/>
              </a:buClr>
              <a:buSzPts val="1100"/>
              <a:buNone/>
            </a:pPr>
            <a:endParaRPr sz="2400"/>
          </a:p>
          <a:p>
            <a:pPr marL="0" indent="0">
              <a:spcBef>
                <a:spcPts val="2133"/>
              </a:spcBef>
              <a:spcAft>
                <a:spcPts val="2133"/>
              </a:spcAft>
              <a:buNone/>
            </a:pPr>
            <a:endParaRPr sz="2400"/>
          </a:p>
        </p:txBody>
      </p:sp>
      <p:sp>
        <p:nvSpPr>
          <p:cNvPr id="227" name="Google Shape;227;p42"/>
          <p:cNvSpPr txBox="1">
            <a:spLocks noGrp="1"/>
          </p:cNvSpPr>
          <p:nvPr>
            <p:ph type="sldNum" idx="12"/>
          </p:nvPr>
        </p:nvSpPr>
        <p:spPr>
          <a:xfrm>
            <a:off x="11716800" y="6409200"/>
            <a:ext cx="475200" cy="448800"/>
          </a:xfrm>
          <a:prstGeom prst="rect">
            <a:avLst/>
          </a:prstGeom>
          <a:noFill/>
          <a:ln>
            <a:noFill/>
          </a:ln>
        </p:spPr>
        <p:txBody>
          <a:bodyPr spcFirstLastPara="1" vert="horz" wrap="square" lIns="121900" tIns="121900" rIns="121900" bIns="121900" rtlCol="0" anchor="ctr" anchorCtr="0">
            <a:noAutofit/>
          </a:bodyPr>
          <a:lstStyle/>
          <a:p>
            <a:fld id="{00000000-1234-1234-1234-123412341234}" type="slidenum">
              <a:rPr lang="en-GB"/>
              <a:pPr/>
              <a:t>13</a:t>
            </a:fld>
            <a:endParaRPr/>
          </a:p>
        </p:txBody>
      </p:sp>
      <p:pic>
        <p:nvPicPr>
          <p:cNvPr id="2" name="Picture 1" descr="A drawing of a cartoon character&#10;&#10;Description automatically generated">
            <a:extLst>
              <a:ext uri="{FF2B5EF4-FFF2-40B4-BE49-F238E27FC236}">
                <a16:creationId xmlns:a16="http://schemas.microsoft.com/office/drawing/2014/main" id="{9A12B0F2-A8DD-4A91-ABC2-6C3420AAF81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687419" y="119722"/>
            <a:ext cx="1773802" cy="666705"/>
          </a:xfrm>
          <a:prstGeom prst="rect">
            <a:avLst/>
          </a:prstGeom>
        </p:spPr>
      </p:pic>
    </p:spTree>
    <p:extLst>
      <p:ext uri="{BB962C8B-B14F-4D97-AF65-F5344CB8AC3E}">
        <p14:creationId xmlns:p14="http://schemas.microsoft.com/office/powerpoint/2010/main" val="5553924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39"/>
        <p:cNvGrpSpPr/>
        <p:nvPr/>
      </p:nvGrpSpPr>
      <p:grpSpPr>
        <a:xfrm>
          <a:off x="0" y="0"/>
          <a:ext cx="0" cy="0"/>
          <a:chOff x="0" y="0"/>
          <a:chExt cx="0" cy="0"/>
        </a:xfrm>
      </p:grpSpPr>
      <p:sp>
        <p:nvSpPr>
          <p:cNvPr id="240" name="Google Shape;240;p44"/>
          <p:cNvSpPr txBox="1">
            <a:spLocks noGrp="1"/>
          </p:cNvSpPr>
          <p:nvPr>
            <p:ph type="title"/>
          </p:nvPr>
        </p:nvSpPr>
        <p:spPr>
          <a:xfrm>
            <a:off x="360000" y="288567"/>
            <a:ext cx="7820800" cy="763600"/>
          </a:xfrm>
          <a:prstGeom prst="rect">
            <a:avLst/>
          </a:prstGeom>
          <a:noFill/>
          <a:ln>
            <a:noFill/>
          </a:ln>
        </p:spPr>
        <p:txBody>
          <a:bodyPr spcFirstLastPara="1" vert="horz" wrap="square" lIns="121900" tIns="121900" rIns="121900" bIns="121900" rtlCol="0" anchor="t" anchorCtr="0">
            <a:noAutofit/>
          </a:bodyPr>
          <a:lstStyle/>
          <a:p>
            <a:r>
              <a:rPr lang="en-GB">
                <a:solidFill>
                  <a:schemeClr val="accent1"/>
                </a:solidFill>
              </a:rPr>
              <a:t>Hormones that affect both sexes</a:t>
            </a:r>
            <a:endParaRPr>
              <a:solidFill>
                <a:schemeClr val="accent1"/>
              </a:solidFill>
            </a:endParaRPr>
          </a:p>
          <a:p>
            <a:endParaRPr>
              <a:solidFill>
                <a:srgbClr val="073763"/>
              </a:solidFill>
            </a:endParaRPr>
          </a:p>
          <a:p>
            <a:endParaRPr>
              <a:solidFill>
                <a:srgbClr val="073763"/>
              </a:solidFill>
            </a:endParaRPr>
          </a:p>
        </p:txBody>
      </p:sp>
      <p:sp>
        <p:nvSpPr>
          <p:cNvPr id="244" name="Google Shape;244;p44"/>
          <p:cNvSpPr txBox="1">
            <a:spLocks noGrp="1"/>
          </p:cNvSpPr>
          <p:nvPr>
            <p:ph type="subTitle" idx="4294967295"/>
          </p:nvPr>
        </p:nvSpPr>
        <p:spPr>
          <a:xfrm>
            <a:off x="10395200" y="5939433"/>
            <a:ext cx="1436800" cy="630000"/>
          </a:xfrm>
          <a:prstGeom prst="rect">
            <a:avLst/>
          </a:prstGeom>
          <a:noFill/>
          <a:ln w="38100" cap="flat" cmpd="sng">
            <a:solidFill>
              <a:schemeClr val="accent6"/>
            </a:solidFill>
            <a:prstDash val="solid"/>
            <a:round/>
            <a:headEnd type="none" w="sm" len="sm"/>
            <a:tailEnd type="none" w="sm" len="sm"/>
          </a:ln>
        </p:spPr>
        <p:txBody>
          <a:bodyPr spcFirstLastPara="1" vert="horz" wrap="square" lIns="121900" tIns="121900" rIns="121900" bIns="121900" rtlCol="0" anchor="t" anchorCtr="0">
            <a:noAutofit/>
          </a:bodyPr>
          <a:lstStyle/>
          <a:p>
            <a:pPr marL="0" indent="0" algn="ctr">
              <a:lnSpc>
                <a:spcPct val="115000"/>
              </a:lnSpc>
              <a:spcBef>
                <a:spcPts val="0"/>
              </a:spcBef>
              <a:buClr>
                <a:schemeClr val="dk2"/>
              </a:buClr>
              <a:buSzPts val="1800"/>
              <a:buNone/>
            </a:pPr>
            <a:r>
              <a:rPr lang="en-GB" sz="2400">
                <a:solidFill>
                  <a:schemeClr val="accent6"/>
                </a:solidFill>
                <a:latin typeface="Arial"/>
                <a:ea typeface="Arial"/>
                <a:cs typeface="Arial"/>
                <a:sym typeface="Arial"/>
              </a:rPr>
              <a:t>Primary</a:t>
            </a:r>
            <a:endParaRPr sz="2400">
              <a:solidFill>
                <a:schemeClr val="accent6"/>
              </a:solidFill>
              <a:latin typeface="Arial"/>
              <a:ea typeface="Arial"/>
              <a:cs typeface="Arial"/>
              <a:sym typeface="Arial"/>
            </a:endParaRPr>
          </a:p>
        </p:txBody>
      </p:sp>
      <p:sp>
        <p:nvSpPr>
          <p:cNvPr id="241" name="Google Shape;241;p44"/>
          <p:cNvSpPr txBox="1">
            <a:spLocks noGrp="1"/>
          </p:cNvSpPr>
          <p:nvPr>
            <p:ph type="body" idx="1"/>
          </p:nvPr>
        </p:nvSpPr>
        <p:spPr>
          <a:xfrm>
            <a:off x="360000" y="1052000"/>
            <a:ext cx="7700800" cy="4887600"/>
          </a:xfrm>
          <a:prstGeom prst="rect">
            <a:avLst/>
          </a:prstGeom>
          <a:noFill/>
          <a:ln>
            <a:noFill/>
          </a:ln>
        </p:spPr>
        <p:txBody>
          <a:bodyPr spcFirstLastPara="1" vert="horz" wrap="square" lIns="121900" tIns="121900" rIns="121900" bIns="121900" rtlCol="0" anchor="t" anchorCtr="0">
            <a:noAutofit/>
          </a:bodyPr>
          <a:lstStyle/>
          <a:p>
            <a:pPr marL="0" indent="0">
              <a:lnSpc>
                <a:spcPct val="115000"/>
              </a:lnSpc>
              <a:buNone/>
            </a:pPr>
            <a:r>
              <a:rPr lang="en-GB">
                <a:solidFill>
                  <a:schemeClr val="tx1"/>
                </a:solidFill>
              </a:rPr>
              <a:t>Teach that hormones control the changes young people go through during puberty. </a:t>
            </a:r>
            <a:endParaRPr>
              <a:solidFill>
                <a:schemeClr val="tx1"/>
              </a:solidFill>
            </a:endParaRPr>
          </a:p>
          <a:p>
            <a:pPr marL="0" indent="0">
              <a:spcBef>
                <a:spcPts val="1333"/>
              </a:spcBef>
              <a:buClr>
                <a:schemeClr val="dk1"/>
              </a:buClr>
              <a:buNone/>
            </a:pPr>
            <a:r>
              <a:rPr lang="en-GB">
                <a:solidFill>
                  <a:schemeClr val="tx1"/>
                </a:solidFill>
              </a:rPr>
              <a:t>Explain that some hormones (‘adrenal androgens’) cause the same changes to boys’ and girls’ bodies. These changes include:</a:t>
            </a:r>
            <a:endParaRPr>
              <a:solidFill>
                <a:schemeClr val="tx1"/>
              </a:solidFill>
            </a:endParaRPr>
          </a:p>
          <a:p>
            <a:pPr>
              <a:spcBef>
                <a:spcPts val="1333"/>
              </a:spcBef>
            </a:pPr>
            <a:r>
              <a:rPr lang="en-GB">
                <a:solidFill>
                  <a:schemeClr val="tx1"/>
                </a:solidFill>
              </a:rPr>
              <a:t>growth of pubic and underarm hair </a:t>
            </a:r>
            <a:endParaRPr>
              <a:solidFill>
                <a:schemeClr val="tx1"/>
              </a:solidFill>
            </a:endParaRPr>
          </a:p>
          <a:p>
            <a:r>
              <a:rPr lang="en-GB">
                <a:solidFill>
                  <a:schemeClr val="tx1"/>
                </a:solidFill>
              </a:rPr>
              <a:t>changes to sweat, making body odour more likely</a:t>
            </a:r>
            <a:endParaRPr>
              <a:solidFill>
                <a:schemeClr val="tx1"/>
              </a:solidFill>
            </a:endParaRPr>
          </a:p>
          <a:p>
            <a:r>
              <a:rPr lang="en-GB">
                <a:solidFill>
                  <a:schemeClr val="tx1"/>
                </a:solidFill>
              </a:rPr>
              <a:t>the skin to produce extra oil (sebum), which can cause spots or acne</a:t>
            </a:r>
            <a:endParaRPr>
              <a:solidFill>
                <a:schemeClr val="tx1"/>
              </a:solidFill>
            </a:endParaRPr>
          </a:p>
          <a:p>
            <a:pPr marL="0" indent="0">
              <a:lnSpc>
                <a:spcPct val="115000"/>
              </a:lnSpc>
              <a:spcBef>
                <a:spcPts val="2133"/>
              </a:spcBef>
              <a:spcAft>
                <a:spcPts val="2133"/>
              </a:spcAft>
              <a:buNone/>
            </a:pPr>
            <a:endParaRPr sz="2400"/>
          </a:p>
        </p:txBody>
      </p:sp>
      <p:sp>
        <p:nvSpPr>
          <p:cNvPr id="242" name="Google Shape;242;p44"/>
          <p:cNvSpPr txBox="1">
            <a:spLocks noGrp="1"/>
          </p:cNvSpPr>
          <p:nvPr>
            <p:ph type="body" idx="2"/>
          </p:nvPr>
        </p:nvSpPr>
        <p:spPr>
          <a:xfrm>
            <a:off x="8238400" y="883880"/>
            <a:ext cx="3593600" cy="3299200"/>
          </a:xfrm>
          <a:prstGeom prst="rect">
            <a:avLst/>
          </a:prstGeom>
          <a:solidFill>
            <a:schemeClr val="bg1">
              <a:lumMod val="95000"/>
            </a:schemeClr>
          </a:solidFill>
          <a:ln w="38100" cap="flat" cmpd="sng">
            <a:noFill/>
            <a:prstDash val="solid"/>
            <a:round/>
            <a:headEnd type="none" w="sm" len="sm"/>
            <a:tailEnd type="none" w="sm" len="sm"/>
          </a:ln>
        </p:spPr>
        <p:txBody>
          <a:bodyPr spcFirstLastPara="1" vert="horz" wrap="square" lIns="121900" tIns="121900" rIns="121900" bIns="121900" rtlCol="0" anchor="t" anchorCtr="0">
            <a:noAutofit/>
          </a:bodyPr>
          <a:lstStyle/>
          <a:p>
            <a:pPr marL="0" indent="0">
              <a:buClr>
                <a:schemeClr val="dk1"/>
              </a:buClr>
              <a:buSzPts val="1100"/>
              <a:buNone/>
            </a:pPr>
            <a:r>
              <a:rPr lang="en-GB" sz="2133" b="1"/>
              <a:t>STATUTORY GUIDANCE</a:t>
            </a:r>
            <a:br>
              <a:rPr lang="en-GB" sz="2133"/>
            </a:br>
            <a:r>
              <a:rPr lang="en-GB" sz="2133"/>
              <a:t>Know key facts about puberty and the changing adolescent body, particularly from age 9 through to age 11, including physical and emotional changes.</a:t>
            </a:r>
            <a:endParaRPr sz="2133"/>
          </a:p>
          <a:p>
            <a:pPr marL="0" indent="0">
              <a:spcBef>
                <a:spcPts val="2133"/>
              </a:spcBef>
              <a:buClr>
                <a:schemeClr val="dk1"/>
              </a:buClr>
              <a:buSzPts val="1100"/>
              <a:buNone/>
            </a:pPr>
            <a:endParaRPr sz="2400"/>
          </a:p>
          <a:p>
            <a:pPr marL="0" indent="0">
              <a:spcBef>
                <a:spcPts val="2133"/>
              </a:spcBef>
              <a:spcAft>
                <a:spcPts val="2133"/>
              </a:spcAft>
              <a:buNone/>
            </a:pPr>
            <a:endParaRPr sz="2400"/>
          </a:p>
        </p:txBody>
      </p:sp>
      <p:sp>
        <p:nvSpPr>
          <p:cNvPr id="243" name="Google Shape;243;p44"/>
          <p:cNvSpPr txBox="1">
            <a:spLocks noGrp="1"/>
          </p:cNvSpPr>
          <p:nvPr>
            <p:ph type="sldNum" idx="12"/>
          </p:nvPr>
        </p:nvSpPr>
        <p:spPr>
          <a:xfrm>
            <a:off x="11716800" y="6409200"/>
            <a:ext cx="475200" cy="448800"/>
          </a:xfrm>
          <a:prstGeom prst="rect">
            <a:avLst/>
          </a:prstGeom>
          <a:noFill/>
          <a:ln>
            <a:noFill/>
          </a:ln>
        </p:spPr>
        <p:txBody>
          <a:bodyPr spcFirstLastPara="1" vert="horz" wrap="square" lIns="121900" tIns="121900" rIns="121900" bIns="121900" rtlCol="0" anchor="ctr" anchorCtr="0">
            <a:noAutofit/>
          </a:bodyPr>
          <a:lstStyle/>
          <a:p>
            <a:fld id="{00000000-1234-1234-1234-123412341234}" type="slidenum">
              <a:rPr lang="en-GB"/>
              <a:pPr/>
              <a:t>14</a:t>
            </a:fld>
            <a:endParaRPr/>
          </a:p>
        </p:txBody>
      </p:sp>
      <p:pic>
        <p:nvPicPr>
          <p:cNvPr id="2" name="Picture 1" descr="A drawing of a cartoon character&#10;&#10;Description automatically generated">
            <a:extLst>
              <a:ext uri="{FF2B5EF4-FFF2-40B4-BE49-F238E27FC236}">
                <a16:creationId xmlns:a16="http://schemas.microsoft.com/office/drawing/2014/main" id="{9793CA48-4AE3-49FC-94BF-F3606954B74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032700" y="107816"/>
            <a:ext cx="1773802" cy="666705"/>
          </a:xfrm>
          <a:prstGeom prst="rect">
            <a:avLst/>
          </a:prstGeom>
        </p:spPr>
      </p:pic>
    </p:spTree>
    <p:extLst>
      <p:ext uri="{BB962C8B-B14F-4D97-AF65-F5344CB8AC3E}">
        <p14:creationId xmlns:p14="http://schemas.microsoft.com/office/powerpoint/2010/main" val="60726567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48"/>
        <p:cNvGrpSpPr/>
        <p:nvPr/>
      </p:nvGrpSpPr>
      <p:grpSpPr>
        <a:xfrm>
          <a:off x="0" y="0"/>
          <a:ext cx="0" cy="0"/>
          <a:chOff x="0" y="0"/>
          <a:chExt cx="0" cy="0"/>
        </a:xfrm>
      </p:grpSpPr>
      <p:sp>
        <p:nvSpPr>
          <p:cNvPr id="249" name="Google Shape;249;p45"/>
          <p:cNvSpPr txBox="1">
            <a:spLocks noGrp="1"/>
          </p:cNvSpPr>
          <p:nvPr>
            <p:ph type="title"/>
          </p:nvPr>
        </p:nvSpPr>
        <p:spPr>
          <a:xfrm>
            <a:off x="360000" y="288567"/>
            <a:ext cx="7820800" cy="763600"/>
          </a:xfrm>
          <a:prstGeom prst="rect">
            <a:avLst/>
          </a:prstGeom>
          <a:noFill/>
          <a:ln>
            <a:noFill/>
          </a:ln>
        </p:spPr>
        <p:txBody>
          <a:bodyPr spcFirstLastPara="1" vert="horz" wrap="square" lIns="121900" tIns="121900" rIns="121900" bIns="121900" rtlCol="0" anchor="t" anchorCtr="0">
            <a:noAutofit/>
          </a:bodyPr>
          <a:lstStyle/>
          <a:p>
            <a:r>
              <a:rPr lang="en-GB">
                <a:solidFill>
                  <a:schemeClr val="accent1"/>
                </a:solidFill>
              </a:rPr>
              <a:t>Hormones that affect boys or girls</a:t>
            </a:r>
            <a:endParaRPr>
              <a:solidFill>
                <a:schemeClr val="accent1"/>
              </a:solidFill>
            </a:endParaRPr>
          </a:p>
          <a:p>
            <a:endParaRPr>
              <a:solidFill>
                <a:srgbClr val="073763"/>
              </a:solidFill>
            </a:endParaRPr>
          </a:p>
        </p:txBody>
      </p:sp>
      <p:sp>
        <p:nvSpPr>
          <p:cNvPr id="253" name="Google Shape;253;p45"/>
          <p:cNvSpPr txBox="1">
            <a:spLocks noGrp="1"/>
          </p:cNvSpPr>
          <p:nvPr>
            <p:ph type="subTitle" idx="4294967295"/>
          </p:nvPr>
        </p:nvSpPr>
        <p:spPr>
          <a:xfrm>
            <a:off x="10395200" y="5939433"/>
            <a:ext cx="1436800" cy="630000"/>
          </a:xfrm>
          <a:prstGeom prst="rect">
            <a:avLst/>
          </a:prstGeom>
          <a:noFill/>
          <a:ln w="38100" cap="flat" cmpd="sng">
            <a:solidFill>
              <a:schemeClr val="accent6"/>
            </a:solidFill>
            <a:prstDash val="solid"/>
            <a:round/>
            <a:headEnd type="none" w="sm" len="sm"/>
            <a:tailEnd type="none" w="sm" len="sm"/>
          </a:ln>
        </p:spPr>
        <p:txBody>
          <a:bodyPr spcFirstLastPara="1" vert="horz" wrap="square" lIns="121900" tIns="121900" rIns="121900" bIns="121900" rtlCol="0" anchor="t" anchorCtr="0">
            <a:noAutofit/>
          </a:bodyPr>
          <a:lstStyle/>
          <a:p>
            <a:pPr marL="0" indent="0" algn="ctr">
              <a:lnSpc>
                <a:spcPct val="115000"/>
              </a:lnSpc>
              <a:spcBef>
                <a:spcPts val="0"/>
              </a:spcBef>
              <a:buClr>
                <a:schemeClr val="dk2"/>
              </a:buClr>
              <a:buSzPts val="1800"/>
              <a:buNone/>
            </a:pPr>
            <a:r>
              <a:rPr lang="en-GB" sz="2400">
                <a:solidFill>
                  <a:schemeClr val="accent6"/>
                </a:solidFill>
                <a:latin typeface="Arial"/>
                <a:ea typeface="Arial"/>
                <a:cs typeface="Arial"/>
                <a:sym typeface="Arial"/>
              </a:rPr>
              <a:t>Primary</a:t>
            </a:r>
            <a:endParaRPr sz="2400">
              <a:solidFill>
                <a:schemeClr val="accent6"/>
              </a:solidFill>
              <a:latin typeface="Arial"/>
              <a:ea typeface="Arial"/>
              <a:cs typeface="Arial"/>
              <a:sym typeface="Arial"/>
            </a:endParaRPr>
          </a:p>
        </p:txBody>
      </p:sp>
      <p:sp>
        <p:nvSpPr>
          <p:cNvPr id="250" name="Google Shape;250;p45"/>
          <p:cNvSpPr txBox="1">
            <a:spLocks noGrp="1"/>
          </p:cNvSpPr>
          <p:nvPr>
            <p:ph type="body" idx="1"/>
          </p:nvPr>
        </p:nvSpPr>
        <p:spPr>
          <a:xfrm>
            <a:off x="360000" y="1746000"/>
            <a:ext cx="7700800" cy="4887600"/>
          </a:xfrm>
          <a:prstGeom prst="rect">
            <a:avLst/>
          </a:prstGeom>
          <a:noFill/>
          <a:ln>
            <a:noFill/>
          </a:ln>
        </p:spPr>
        <p:txBody>
          <a:bodyPr spcFirstLastPara="1" vert="horz" wrap="square" lIns="121900" tIns="121900" rIns="121900" bIns="121900" rtlCol="0" anchor="t" anchorCtr="0">
            <a:noAutofit/>
          </a:bodyPr>
          <a:lstStyle/>
          <a:p>
            <a:pPr marL="0" indent="0">
              <a:buClr>
                <a:schemeClr val="dk1"/>
              </a:buClr>
              <a:buSzPts val="1100"/>
              <a:buNone/>
            </a:pPr>
            <a:r>
              <a:rPr lang="en-GB">
                <a:solidFill>
                  <a:schemeClr val="tx1"/>
                </a:solidFill>
              </a:rPr>
              <a:t>In girls, some puberty hormones travel to the ovaries (oval-shaped organs either side of the uterus) and encourage them to:</a:t>
            </a:r>
            <a:endParaRPr>
              <a:solidFill>
                <a:schemeClr val="tx1"/>
              </a:solidFill>
            </a:endParaRPr>
          </a:p>
          <a:p>
            <a:pPr>
              <a:spcBef>
                <a:spcPts val="1333"/>
              </a:spcBef>
            </a:pPr>
            <a:r>
              <a:rPr lang="en-GB">
                <a:solidFill>
                  <a:schemeClr val="tx1"/>
                </a:solidFill>
              </a:rPr>
              <a:t>grow and release eggs</a:t>
            </a:r>
            <a:endParaRPr>
              <a:solidFill>
                <a:schemeClr val="tx1"/>
              </a:solidFill>
            </a:endParaRPr>
          </a:p>
          <a:p>
            <a:r>
              <a:rPr lang="en-GB">
                <a:solidFill>
                  <a:schemeClr val="tx1"/>
                </a:solidFill>
              </a:rPr>
              <a:t>release ‘oestrogen’, which causes changes to the girl’s body and prepares her for pregnancy</a:t>
            </a:r>
            <a:endParaRPr>
              <a:solidFill>
                <a:schemeClr val="tx1"/>
              </a:solidFill>
            </a:endParaRPr>
          </a:p>
          <a:p>
            <a:pPr marL="0" indent="0">
              <a:spcBef>
                <a:spcPts val="1333"/>
              </a:spcBef>
              <a:buClr>
                <a:schemeClr val="dk1"/>
              </a:buClr>
              <a:buSzPts val="1100"/>
              <a:buNone/>
            </a:pPr>
            <a:r>
              <a:rPr lang="en-GB">
                <a:solidFill>
                  <a:schemeClr val="tx1"/>
                </a:solidFill>
              </a:rPr>
              <a:t>In boys, some puberty hormones travel to the testes and encourage them to: </a:t>
            </a:r>
            <a:endParaRPr>
              <a:solidFill>
                <a:schemeClr val="tx1"/>
              </a:solidFill>
            </a:endParaRPr>
          </a:p>
          <a:p>
            <a:pPr>
              <a:spcBef>
                <a:spcPts val="1333"/>
              </a:spcBef>
            </a:pPr>
            <a:r>
              <a:rPr lang="en-GB">
                <a:solidFill>
                  <a:schemeClr val="tx1"/>
                </a:solidFill>
              </a:rPr>
              <a:t>start producing sperm</a:t>
            </a:r>
            <a:endParaRPr>
              <a:solidFill>
                <a:schemeClr val="tx1"/>
              </a:solidFill>
            </a:endParaRPr>
          </a:p>
          <a:p>
            <a:r>
              <a:rPr lang="en-GB">
                <a:solidFill>
                  <a:schemeClr val="tx1"/>
                </a:solidFill>
              </a:rPr>
              <a:t>release ‘testosterone’, which causes changes to the boy’s body</a:t>
            </a:r>
            <a:endParaRPr>
              <a:solidFill>
                <a:schemeClr val="tx1"/>
              </a:solidFill>
            </a:endParaRPr>
          </a:p>
          <a:p>
            <a:pPr marL="0" indent="0">
              <a:lnSpc>
                <a:spcPct val="115000"/>
              </a:lnSpc>
              <a:spcBef>
                <a:spcPts val="2133"/>
              </a:spcBef>
              <a:buNone/>
            </a:pPr>
            <a:endParaRPr/>
          </a:p>
          <a:p>
            <a:pPr marL="0" indent="0">
              <a:lnSpc>
                <a:spcPct val="115000"/>
              </a:lnSpc>
              <a:spcBef>
                <a:spcPts val="2133"/>
              </a:spcBef>
              <a:spcAft>
                <a:spcPts val="2133"/>
              </a:spcAft>
              <a:buNone/>
            </a:pPr>
            <a:endParaRPr/>
          </a:p>
        </p:txBody>
      </p:sp>
      <p:sp>
        <p:nvSpPr>
          <p:cNvPr id="251" name="Google Shape;251;p45"/>
          <p:cNvSpPr txBox="1">
            <a:spLocks noGrp="1"/>
          </p:cNvSpPr>
          <p:nvPr>
            <p:ph type="body" idx="2"/>
          </p:nvPr>
        </p:nvSpPr>
        <p:spPr>
          <a:xfrm>
            <a:off x="8238400" y="883880"/>
            <a:ext cx="3593600" cy="3299200"/>
          </a:xfrm>
          <a:prstGeom prst="rect">
            <a:avLst/>
          </a:prstGeom>
          <a:solidFill>
            <a:schemeClr val="bg1">
              <a:lumMod val="95000"/>
            </a:schemeClr>
          </a:solidFill>
          <a:ln w="38100" cap="flat" cmpd="sng">
            <a:noFill/>
            <a:prstDash val="solid"/>
            <a:round/>
            <a:headEnd type="none" w="sm" len="sm"/>
            <a:tailEnd type="none" w="sm" len="sm"/>
          </a:ln>
        </p:spPr>
        <p:txBody>
          <a:bodyPr spcFirstLastPara="1" vert="horz" wrap="square" lIns="121900" tIns="121900" rIns="121900" bIns="121900" rtlCol="0" anchor="t" anchorCtr="0">
            <a:noAutofit/>
          </a:bodyPr>
          <a:lstStyle/>
          <a:p>
            <a:pPr marL="0" indent="0">
              <a:buClr>
                <a:schemeClr val="dk1"/>
              </a:buClr>
              <a:buSzPts val="1100"/>
              <a:buNone/>
            </a:pPr>
            <a:r>
              <a:rPr lang="en-GB" sz="2133" b="1"/>
              <a:t>STATUTORY GUIDANCE</a:t>
            </a:r>
            <a:br>
              <a:rPr lang="en-GB" sz="2133"/>
            </a:br>
            <a:r>
              <a:rPr lang="en-GB" sz="2133"/>
              <a:t>Know key facts about puberty and the changing adolescent body, particularly from age 9 through to age 11, including physical and emotional changes.</a:t>
            </a:r>
            <a:endParaRPr sz="2133"/>
          </a:p>
          <a:p>
            <a:pPr marL="0" indent="0">
              <a:spcBef>
                <a:spcPts val="2133"/>
              </a:spcBef>
              <a:buClr>
                <a:schemeClr val="dk1"/>
              </a:buClr>
              <a:buSzPts val="1100"/>
              <a:buNone/>
            </a:pPr>
            <a:endParaRPr sz="2400"/>
          </a:p>
          <a:p>
            <a:pPr marL="0" indent="0">
              <a:spcBef>
                <a:spcPts val="2133"/>
              </a:spcBef>
              <a:spcAft>
                <a:spcPts val="2133"/>
              </a:spcAft>
              <a:buNone/>
            </a:pPr>
            <a:endParaRPr sz="2400"/>
          </a:p>
        </p:txBody>
      </p:sp>
      <p:sp>
        <p:nvSpPr>
          <p:cNvPr id="252" name="Google Shape;252;p45"/>
          <p:cNvSpPr txBox="1">
            <a:spLocks noGrp="1"/>
          </p:cNvSpPr>
          <p:nvPr>
            <p:ph type="sldNum" idx="12"/>
          </p:nvPr>
        </p:nvSpPr>
        <p:spPr>
          <a:xfrm>
            <a:off x="11716800" y="6409200"/>
            <a:ext cx="475200" cy="448800"/>
          </a:xfrm>
          <a:prstGeom prst="rect">
            <a:avLst/>
          </a:prstGeom>
          <a:noFill/>
          <a:ln>
            <a:noFill/>
          </a:ln>
        </p:spPr>
        <p:txBody>
          <a:bodyPr spcFirstLastPara="1" vert="horz" wrap="square" lIns="121900" tIns="121900" rIns="121900" bIns="121900" rtlCol="0" anchor="ctr" anchorCtr="0">
            <a:noAutofit/>
          </a:bodyPr>
          <a:lstStyle/>
          <a:p>
            <a:fld id="{00000000-1234-1234-1234-123412341234}" type="slidenum">
              <a:rPr lang="en-GB"/>
              <a:pPr/>
              <a:t>15</a:t>
            </a:fld>
            <a:endParaRPr/>
          </a:p>
        </p:txBody>
      </p:sp>
      <p:pic>
        <p:nvPicPr>
          <p:cNvPr id="2" name="Picture 1" descr="A drawing of a cartoon character&#10;&#10;Description automatically generated">
            <a:extLst>
              <a:ext uri="{FF2B5EF4-FFF2-40B4-BE49-F238E27FC236}">
                <a16:creationId xmlns:a16="http://schemas.microsoft.com/office/drawing/2014/main" id="{A2240360-4C37-4137-B4FE-391B1F0B2F1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854107" y="167348"/>
            <a:ext cx="1773802" cy="666705"/>
          </a:xfrm>
          <a:prstGeom prst="rect">
            <a:avLst/>
          </a:prstGeom>
        </p:spPr>
      </p:pic>
    </p:spTree>
    <p:extLst>
      <p:ext uri="{BB962C8B-B14F-4D97-AF65-F5344CB8AC3E}">
        <p14:creationId xmlns:p14="http://schemas.microsoft.com/office/powerpoint/2010/main" val="86548949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57"/>
        <p:cNvGrpSpPr/>
        <p:nvPr/>
      </p:nvGrpSpPr>
      <p:grpSpPr>
        <a:xfrm>
          <a:off x="0" y="0"/>
          <a:ext cx="0" cy="0"/>
          <a:chOff x="0" y="0"/>
          <a:chExt cx="0" cy="0"/>
        </a:xfrm>
      </p:grpSpPr>
      <p:sp>
        <p:nvSpPr>
          <p:cNvPr id="258" name="Google Shape;258;p46"/>
          <p:cNvSpPr txBox="1">
            <a:spLocks noGrp="1"/>
          </p:cNvSpPr>
          <p:nvPr>
            <p:ph type="title"/>
          </p:nvPr>
        </p:nvSpPr>
        <p:spPr>
          <a:xfrm>
            <a:off x="360000" y="288567"/>
            <a:ext cx="7820800" cy="763600"/>
          </a:xfrm>
          <a:prstGeom prst="rect">
            <a:avLst/>
          </a:prstGeom>
          <a:noFill/>
          <a:ln>
            <a:noFill/>
          </a:ln>
        </p:spPr>
        <p:txBody>
          <a:bodyPr spcFirstLastPara="1" vert="horz" wrap="square" lIns="121900" tIns="121900" rIns="121900" bIns="121900" rtlCol="0" anchor="t" anchorCtr="0">
            <a:noAutofit/>
          </a:bodyPr>
          <a:lstStyle/>
          <a:p>
            <a:r>
              <a:rPr lang="en-GB">
                <a:solidFill>
                  <a:schemeClr val="accent1"/>
                </a:solidFill>
              </a:rPr>
              <a:t>Changes to a girl’s body in puberty</a:t>
            </a:r>
            <a:endParaRPr>
              <a:solidFill>
                <a:schemeClr val="accent1"/>
              </a:solidFill>
            </a:endParaRPr>
          </a:p>
          <a:p>
            <a:endParaRPr>
              <a:solidFill>
                <a:srgbClr val="073763"/>
              </a:solidFill>
            </a:endParaRPr>
          </a:p>
        </p:txBody>
      </p:sp>
      <p:sp>
        <p:nvSpPr>
          <p:cNvPr id="262" name="Google Shape;262;p46"/>
          <p:cNvSpPr txBox="1">
            <a:spLocks noGrp="1"/>
          </p:cNvSpPr>
          <p:nvPr>
            <p:ph type="subTitle" idx="4294967295"/>
          </p:nvPr>
        </p:nvSpPr>
        <p:spPr>
          <a:xfrm>
            <a:off x="10395200" y="5939433"/>
            <a:ext cx="1436800" cy="630000"/>
          </a:xfrm>
          <a:prstGeom prst="rect">
            <a:avLst/>
          </a:prstGeom>
          <a:noFill/>
          <a:ln w="38100" cap="flat" cmpd="sng">
            <a:solidFill>
              <a:schemeClr val="accent6"/>
            </a:solidFill>
            <a:prstDash val="solid"/>
            <a:round/>
            <a:headEnd type="none" w="sm" len="sm"/>
            <a:tailEnd type="none" w="sm" len="sm"/>
          </a:ln>
        </p:spPr>
        <p:txBody>
          <a:bodyPr spcFirstLastPara="1" vert="horz" wrap="square" lIns="121900" tIns="121900" rIns="121900" bIns="121900" rtlCol="0" anchor="t" anchorCtr="0">
            <a:noAutofit/>
          </a:bodyPr>
          <a:lstStyle/>
          <a:p>
            <a:pPr marL="0" indent="0" algn="ctr">
              <a:lnSpc>
                <a:spcPct val="115000"/>
              </a:lnSpc>
              <a:spcBef>
                <a:spcPts val="0"/>
              </a:spcBef>
              <a:buClr>
                <a:schemeClr val="dk2"/>
              </a:buClr>
              <a:buSzPts val="1800"/>
              <a:buNone/>
            </a:pPr>
            <a:r>
              <a:rPr lang="en-GB" sz="2400">
                <a:solidFill>
                  <a:schemeClr val="accent6"/>
                </a:solidFill>
                <a:latin typeface="Arial"/>
                <a:ea typeface="Arial"/>
                <a:cs typeface="Arial"/>
                <a:sym typeface="Arial"/>
              </a:rPr>
              <a:t>Primary</a:t>
            </a:r>
            <a:endParaRPr sz="2400">
              <a:solidFill>
                <a:schemeClr val="accent6"/>
              </a:solidFill>
              <a:latin typeface="Arial"/>
              <a:ea typeface="Arial"/>
              <a:cs typeface="Arial"/>
              <a:sym typeface="Arial"/>
            </a:endParaRPr>
          </a:p>
        </p:txBody>
      </p:sp>
      <p:sp>
        <p:nvSpPr>
          <p:cNvPr id="259" name="Google Shape;259;p46"/>
          <p:cNvSpPr txBox="1">
            <a:spLocks noGrp="1"/>
          </p:cNvSpPr>
          <p:nvPr>
            <p:ph type="body" idx="1"/>
          </p:nvPr>
        </p:nvSpPr>
        <p:spPr>
          <a:xfrm>
            <a:off x="360000" y="1549600"/>
            <a:ext cx="7700800" cy="4859600"/>
          </a:xfrm>
          <a:prstGeom prst="rect">
            <a:avLst/>
          </a:prstGeom>
          <a:noFill/>
          <a:ln>
            <a:noFill/>
          </a:ln>
        </p:spPr>
        <p:txBody>
          <a:bodyPr spcFirstLastPara="1" vert="horz" wrap="square" lIns="121900" tIns="121900" rIns="121900" bIns="121900" rtlCol="0" anchor="t" anchorCtr="0">
            <a:noAutofit/>
          </a:bodyPr>
          <a:lstStyle/>
          <a:p>
            <a:pPr marL="0" indent="0">
              <a:lnSpc>
                <a:spcPct val="115000"/>
              </a:lnSpc>
              <a:buNone/>
            </a:pPr>
            <a:r>
              <a:rPr lang="en-GB">
                <a:solidFill>
                  <a:schemeClr val="tx1"/>
                </a:solidFill>
              </a:rPr>
              <a:t>Teach that girls will usually experience:</a:t>
            </a:r>
            <a:endParaRPr>
              <a:solidFill>
                <a:schemeClr val="tx1"/>
              </a:solidFill>
            </a:endParaRPr>
          </a:p>
          <a:p>
            <a:pPr>
              <a:lnSpc>
                <a:spcPct val="115000"/>
              </a:lnSpc>
              <a:spcBef>
                <a:spcPts val="1333"/>
              </a:spcBef>
            </a:pPr>
            <a:r>
              <a:rPr lang="en-GB">
                <a:solidFill>
                  <a:schemeClr val="tx1"/>
                </a:solidFill>
              </a:rPr>
              <a:t>breast growth</a:t>
            </a:r>
            <a:endParaRPr>
              <a:solidFill>
                <a:schemeClr val="tx1"/>
              </a:solidFill>
            </a:endParaRPr>
          </a:p>
          <a:p>
            <a:pPr>
              <a:lnSpc>
                <a:spcPct val="115000"/>
              </a:lnSpc>
            </a:pPr>
            <a:r>
              <a:rPr lang="en-GB">
                <a:solidFill>
                  <a:schemeClr val="tx1"/>
                </a:solidFill>
              </a:rPr>
              <a:t>growth of their genitalia</a:t>
            </a:r>
            <a:endParaRPr>
              <a:solidFill>
                <a:schemeClr val="tx1"/>
              </a:solidFill>
            </a:endParaRPr>
          </a:p>
          <a:p>
            <a:pPr>
              <a:lnSpc>
                <a:spcPct val="115000"/>
              </a:lnSpc>
            </a:pPr>
            <a:r>
              <a:rPr lang="en-GB">
                <a:solidFill>
                  <a:schemeClr val="tx1"/>
                </a:solidFill>
              </a:rPr>
              <a:t>white vaginal discharge</a:t>
            </a:r>
            <a:endParaRPr>
              <a:solidFill>
                <a:schemeClr val="tx1"/>
              </a:solidFill>
            </a:endParaRPr>
          </a:p>
          <a:p>
            <a:pPr>
              <a:lnSpc>
                <a:spcPct val="115000"/>
              </a:lnSpc>
            </a:pPr>
            <a:r>
              <a:rPr lang="en-GB">
                <a:solidFill>
                  <a:schemeClr val="tx1"/>
                </a:solidFill>
              </a:rPr>
              <a:t>a growth spurt</a:t>
            </a:r>
            <a:endParaRPr>
              <a:solidFill>
                <a:schemeClr val="tx1"/>
              </a:solidFill>
            </a:endParaRPr>
          </a:p>
          <a:p>
            <a:pPr>
              <a:lnSpc>
                <a:spcPct val="115000"/>
              </a:lnSpc>
            </a:pPr>
            <a:r>
              <a:rPr lang="en-GB">
                <a:solidFill>
                  <a:schemeClr val="tx1"/>
                </a:solidFill>
              </a:rPr>
              <a:t>a gradual deepening of their voice</a:t>
            </a:r>
            <a:endParaRPr>
              <a:solidFill>
                <a:schemeClr val="tx1"/>
              </a:solidFill>
            </a:endParaRPr>
          </a:p>
          <a:p>
            <a:pPr>
              <a:lnSpc>
                <a:spcPct val="115000"/>
              </a:lnSpc>
            </a:pPr>
            <a:r>
              <a:rPr lang="en-GB">
                <a:solidFill>
                  <a:schemeClr val="tx1"/>
                </a:solidFill>
              </a:rPr>
              <a:t>weight gain as their body changes shape </a:t>
            </a:r>
            <a:endParaRPr>
              <a:solidFill>
                <a:schemeClr val="tx1"/>
              </a:solidFill>
            </a:endParaRPr>
          </a:p>
          <a:p>
            <a:pPr>
              <a:lnSpc>
                <a:spcPct val="115000"/>
              </a:lnSpc>
            </a:pPr>
            <a:r>
              <a:rPr lang="en-GB">
                <a:solidFill>
                  <a:schemeClr val="tx1"/>
                </a:solidFill>
              </a:rPr>
              <a:t>their hips getting wider and their waist narrower</a:t>
            </a:r>
            <a:endParaRPr>
              <a:solidFill>
                <a:schemeClr val="tx1"/>
              </a:solidFill>
            </a:endParaRPr>
          </a:p>
          <a:p>
            <a:pPr>
              <a:lnSpc>
                <a:spcPct val="115000"/>
              </a:lnSpc>
            </a:pPr>
            <a:r>
              <a:rPr lang="en-GB">
                <a:solidFill>
                  <a:schemeClr val="tx1"/>
                </a:solidFill>
              </a:rPr>
              <a:t>menstruation (they will start their period)</a:t>
            </a:r>
            <a:endParaRPr>
              <a:solidFill>
                <a:schemeClr val="tx1"/>
              </a:solidFill>
            </a:endParaRPr>
          </a:p>
          <a:p>
            <a:pPr marL="0" indent="0">
              <a:lnSpc>
                <a:spcPct val="115000"/>
              </a:lnSpc>
              <a:spcBef>
                <a:spcPts val="2133"/>
              </a:spcBef>
              <a:buNone/>
            </a:pPr>
            <a:endParaRPr sz="2400"/>
          </a:p>
          <a:p>
            <a:pPr marL="0" indent="0">
              <a:lnSpc>
                <a:spcPct val="115000"/>
              </a:lnSpc>
              <a:spcBef>
                <a:spcPts val="2133"/>
              </a:spcBef>
              <a:spcAft>
                <a:spcPts val="2133"/>
              </a:spcAft>
              <a:buNone/>
            </a:pPr>
            <a:endParaRPr sz="2400"/>
          </a:p>
        </p:txBody>
      </p:sp>
      <p:sp>
        <p:nvSpPr>
          <p:cNvPr id="260" name="Google Shape;260;p46"/>
          <p:cNvSpPr txBox="1">
            <a:spLocks noGrp="1"/>
          </p:cNvSpPr>
          <p:nvPr>
            <p:ph type="body" idx="2"/>
          </p:nvPr>
        </p:nvSpPr>
        <p:spPr>
          <a:xfrm>
            <a:off x="8238400" y="860067"/>
            <a:ext cx="3593600" cy="3299200"/>
          </a:xfrm>
          <a:prstGeom prst="rect">
            <a:avLst/>
          </a:prstGeom>
          <a:solidFill>
            <a:schemeClr val="bg1">
              <a:lumMod val="95000"/>
            </a:schemeClr>
          </a:solidFill>
          <a:ln w="38100" cap="flat" cmpd="sng">
            <a:noFill/>
            <a:prstDash val="solid"/>
            <a:round/>
            <a:headEnd type="none" w="sm" len="sm"/>
            <a:tailEnd type="none" w="sm" len="sm"/>
          </a:ln>
        </p:spPr>
        <p:txBody>
          <a:bodyPr spcFirstLastPara="1" vert="horz" wrap="square" lIns="121900" tIns="121900" rIns="121900" bIns="121900" rtlCol="0" anchor="t" anchorCtr="0">
            <a:noAutofit/>
          </a:bodyPr>
          <a:lstStyle/>
          <a:p>
            <a:pPr marL="0" indent="0">
              <a:buClr>
                <a:schemeClr val="dk1"/>
              </a:buClr>
              <a:buSzPts val="1100"/>
              <a:buNone/>
            </a:pPr>
            <a:r>
              <a:rPr lang="en-GB" sz="2133" b="1"/>
              <a:t>STATUTORY GUIDANCE</a:t>
            </a:r>
            <a:br>
              <a:rPr lang="en-GB" sz="2133"/>
            </a:br>
            <a:r>
              <a:rPr lang="en-GB" sz="2133"/>
              <a:t>Know key facts about puberty and the changing adolescent body, particularly from age 9 through to age 11, including physical and emotional changes.</a:t>
            </a:r>
            <a:endParaRPr sz="2133"/>
          </a:p>
          <a:p>
            <a:pPr marL="0" indent="0">
              <a:spcBef>
                <a:spcPts val="2133"/>
              </a:spcBef>
              <a:buClr>
                <a:schemeClr val="dk1"/>
              </a:buClr>
              <a:buSzPts val="1100"/>
              <a:buNone/>
            </a:pPr>
            <a:endParaRPr sz="2400"/>
          </a:p>
          <a:p>
            <a:pPr marL="0" indent="0">
              <a:spcBef>
                <a:spcPts val="2133"/>
              </a:spcBef>
              <a:spcAft>
                <a:spcPts val="2133"/>
              </a:spcAft>
              <a:buNone/>
            </a:pPr>
            <a:endParaRPr sz="2400"/>
          </a:p>
        </p:txBody>
      </p:sp>
      <p:sp>
        <p:nvSpPr>
          <p:cNvPr id="261" name="Google Shape;261;p46"/>
          <p:cNvSpPr txBox="1">
            <a:spLocks noGrp="1"/>
          </p:cNvSpPr>
          <p:nvPr>
            <p:ph type="sldNum" idx="12"/>
          </p:nvPr>
        </p:nvSpPr>
        <p:spPr>
          <a:xfrm>
            <a:off x="11716800" y="6409200"/>
            <a:ext cx="475200" cy="448800"/>
          </a:xfrm>
          <a:prstGeom prst="rect">
            <a:avLst/>
          </a:prstGeom>
          <a:noFill/>
          <a:ln>
            <a:noFill/>
          </a:ln>
        </p:spPr>
        <p:txBody>
          <a:bodyPr spcFirstLastPara="1" vert="horz" wrap="square" lIns="121900" tIns="121900" rIns="121900" bIns="121900" rtlCol="0" anchor="ctr" anchorCtr="0">
            <a:noAutofit/>
          </a:bodyPr>
          <a:lstStyle/>
          <a:p>
            <a:fld id="{00000000-1234-1234-1234-123412341234}" type="slidenum">
              <a:rPr lang="en-GB"/>
              <a:pPr/>
              <a:t>16</a:t>
            </a:fld>
            <a:endParaRPr/>
          </a:p>
        </p:txBody>
      </p:sp>
      <p:pic>
        <p:nvPicPr>
          <p:cNvPr id="2" name="Picture 1" descr="A drawing of a cartoon character&#10;&#10;Description automatically generated">
            <a:extLst>
              <a:ext uri="{FF2B5EF4-FFF2-40B4-BE49-F238E27FC236}">
                <a16:creationId xmlns:a16="http://schemas.microsoft.com/office/drawing/2014/main" id="{37477D34-CB30-4080-80B6-F7E65B37136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806481" y="131629"/>
            <a:ext cx="1773802" cy="666705"/>
          </a:xfrm>
          <a:prstGeom prst="rect">
            <a:avLst/>
          </a:prstGeom>
        </p:spPr>
      </p:pic>
    </p:spTree>
    <p:extLst>
      <p:ext uri="{BB962C8B-B14F-4D97-AF65-F5344CB8AC3E}">
        <p14:creationId xmlns:p14="http://schemas.microsoft.com/office/powerpoint/2010/main" val="294941429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66"/>
        <p:cNvGrpSpPr/>
        <p:nvPr/>
      </p:nvGrpSpPr>
      <p:grpSpPr>
        <a:xfrm>
          <a:off x="0" y="0"/>
          <a:ext cx="0" cy="0"/>
          <a:chOff x="0" y="0"/>
          <a:chExt cx="0" cy="0"/>
        </a:xfrm>
      </p:grpSpPr>
      <p:sp>
        <p:nvSpPr>
          <p:cNvPr id="267" name="Google Shape;267;p47"/>
          <p:cNvSpPr txBox="1">
            <a:spLocks noGrp="1"/>
          </p:cNvSpPr>
          <p:nvPr>
            <p:ph type="title"/>
          </p:nvPr>
        </p:nvSpPr>
        <p:spPr>
          <a:xfrm>
            <a:off x="360000" y="288567"/>
            <a:ext cx="7820800" cy="763600"/>
          </a:xfrm>
          <a:prstGeom prst="rect">
            <a:avLst/>
          </a:prstGeom>
          <a:noFill/>
          <a:ln>
            <a:noFill/>
          </a:ln>
        </p:spPr>
        <p:txBody>
          <a:bodyPr spcFirstLastPara="1" vert="horz" wrap="square" lIns="121900" tIns="121900" rIns="121900" bIns="121900" rtlCol="0" anchor="t" anchorCtr="0">
            <a:noAutofit/>
          </a:bodyPr>
          <a:lstStyle/>
          <a:p>
            <a:r>
              <a:rPr lang="en-GB">
                <a:solidFill>
                  <a:schemeClr val="accent1"/>
                </a:solidFill>
              </a:rPr>
              <a:t>The menstrual cycle </a:t>
            </a:r>
            <a:endParaRPr>
              <a:solidFill>
                <a:schemeClr val="accent1"/>
              </a:solidFill>
            </a:endParaRPr>
          </a:p>
        </p:txBody>
      </p:sp>
      <p:sp>
        <p:nvSpPr>
          <p:cNvPr id="271" name="Google Shape;271;p47"/>
          <p:cNvSpPr txBox="1">
            <a:spLocks noGrp="1"/>
          </p:cNvSpPr>
          <p:nvPr>
            <p:ph type="subTitle" idx="4294967295"/>
          </p:nvPr>
        </p:nvSpPr>
        <p:spPr>
          <a:xfrm>
            <a:off x="10395200" y="5939433"/>
            <a:ext cx="1436800" cy="630000"/>
          </a:xfrm>
          <a:prstGeom prst="rect">
            <a:avLst/>
          </a:prstGeom>
          <a:noFill/>
          <a:ln w="38100" cap="flat" cmpd="sng">
            <a:solidFill>
              <a:schemeClr val="accent6"/>
            </a:solidFill>
            <a:prstDash val="solid"/>
            <a:round/>
            <a:headEnd type="none" w="sm" len="sm"/>
            <a:tailEnd type="none" w="sm" len="sm"/>
          </a:ln>
        </p:spPr>
        <p:txBody>
          <a:bodyPr spcFirstLastPara="1" vert="horz" wrap="square" lIns="121900" tIns="121900" rIns="121900" bIns="121900" rtlCol="0" anchor="t" anchorCtr="0">
            <a:noAutofit/>
          </a:bodyPr>
          <a:lstStyle/>
          <a:p>
            <a:pPr marL="0" indent="0" algn="ctr">
              <a:lnSpc>
                <a:spcPct val="115000"/>
              </a:lnSpc>
              <a:spcBef>
                <a:spcPts val="0"/>
              </a:spcBef>
              <a:buClr>
                <a:schemeClr val="dk2"/>
              </a:buClr>
              <a:buSzPts val="1800"/>
              <a:buNone/>
            </a:pPr>
            <a:r>
              <a:rPr lang="en-GB" sz="2400">
                <a:solidFill>
                  <a:schemeClr val="accent6"/>
                </a:solidFill>
                <a:latin typeface="Arial"/>
                <a:ea typeface="Arial"/>
                <a:cs typeface="Arial"/>
                <a:sym typeface="Arial"/>
              </a:rPr>
              <a:t>Primary</a:t>
            </a:r>
            <a:endParaRPr sz="2400">
              <a:solidFill>
                <a:schemeClr val="accent6"/>
              </a:solidFill>
              <a:latin typeface="Arial"/>
              <a:ea typeface="Arial"/>
              <a:cs typeface="Arial"/>
              <a:sym typeface="Arial"/>
            </a:endParaRPr>
          </a:p>
        </p:txBody>
      </p:sp>
      <p:sp>
        <p:nvSpPr>
          <p:cNvPr id="268" name="Google Shape;268;p47"/>
          <p:cNvSpPr txBox="1">
            <a:spLocks noGrp="1"/>
          </p:cNvSpPr>
          <p:nvPr>
            <p:ph type="body" idx="1"/>
          </p:nvPr>
        </p:nvSpPr>
        <p:spPr>
          <a:xfrm>
            <a:off x="482000" y="1052167"/>
            <a:ext cx="7576800" cy="4372000"/>
          </a:xfrm>
          <a:prstGeom prst="rect">
            <a:avLst/>
          </a:prstGeom>
          <a:noFill/>
          <a:ln>
            <a:noFill/>
          </a:ln>
        </p:spPr>
        <p:txBody>
          <a:bodyPr spcFirstLastPara="1" vert="horz" wrap="square" lIns="121900" tIns="121900" rIns="121900" bIns="121900" rtlCol="0" anchor="t" anchorCtr="0">
            <a:noAutofit/>
          </a:bodyPr>
          <a:lstStyle/>
          <a:p>
            <a:pPr marL="0" indent="0">
              <a:lnSpc>
                <a:spcPct val="115000"/>
              </a:lnSpc>
              <a:buNone/>
            </a:pPr>
            <a:r>
              <a:rPr lang="en-GB">
                <a:solidFill>
                  <a:schemeClr val="tx1"/>
                </a:solidFill>
              </a:rPr>
              <a:t>Explain to pupils of both sexes that the menstrual cycle is the process through which the body:</a:t>
            </a:r>
            <a:endParaRPr>
              <a:solidFill>
                <a:schemeClr val="tx1"/>
              </a:solidFill>
            </a:endParaRPr>
          </a:p>
          <a:p>
            <a:pPr>
              <a:lnSpc>
                <a:spcPct val="115000"/>
              </a:lnSpc>
              <a:spcBef>
                <a:spcPts val="1333"/>
              </a:spcBef>
            </a:pPr>
            <a:r>
              <a:rPr lang="en-GB">
                <a:solidFill>
                  <a:schemeClr val="tx1"/>
                </a:solidFill>
              </a:rPr>
              <a:t>thickens the lining of the uterus for pregnancy </a:t>
            </a:r>
            <a:endParaRPr>
              <a:solidFill>
                <a:schemeClr val="tx1"/>
              </a:solidFill>
            </a:endParaRPr>
          </a:p>
          <a:p>
            <a:pPr>
              <a:lnSpc>
                <a:spcPct val="115000"/>
              </a:lnSpc>
            </a:pPr>
            <a:r>
              <a:rPr lang="en-GB">
                <a:solidFill>
                  <a:schemeClr val="tx1"/>
                </a:solidFill>
              </a:rPr>
              <a:t>releases an egg (which is needed for pregnancy)</a:t>
            </a:r>
            <a:endParaRPr>
              <a:solidFill>
                <a:schemeClr val="tx1"/>
              </a:solidFill>
            </a:endParaRPr>
          </a:p>
          <a:p>
            <a:pPr marL="0" indent="0">
              <a:spcBef>
                <a:spcPts val="1333"/>
              </a:spcBef>
              <a:buNone/>
            </a:pPr>
            <a:r>
              <a:rPr lang="en-GB">
                <a:solidFill>
                  <a:schemeClr val="tx1"/>
                </a:solidFill>
              </a:rPr>
              <a:t>If there is no pregnancy, the body releases the lining through the vagina/cervix. This is called menstruation (or ‘a period’).</a:t>
            </a:r>
            <a:endParaRPr>
              <a:solidFill>
                <a:schemeClr val="tx1"/>
              </a:solidFill>
            </a:endParaRPr>
          </a:p>
          <a:p>
            <a:pPr marL="0" indent="0">
              <a:spcBef>
                <a:spcPts val="1333"/>
              </a:spcBef>
              <a:buNone/>
            </a:pPr>
            <a:r>
              <a:rPr lang="en-GB">
                <a:solidFill>
                  <a:schemeClr val="tx1"/>
                </a:solidFill>
              </a:rPr>
              <a:t>The average menstrual cycle is 25 to 32 days. </a:t>
            </a:r>
            <a:endParaRPr>
              <a:solidFill>
                <a:schemeClr val="tx1"/>
              </a:solidFill>
            </a:endParaRPr>
          </a:p>
          <a:p>
            <a:pPr marL="0" indent="0">
              <a:spcBef>
                <a:spcPts val="1333"/>
              </a:spcBef>
              <a:buNone/>
            </a:pPr>
            <a:r>
              <a:rPr lang="en-GB">
                <a:solidFill>
                  <a:schemeClr val="tx1"/>
                </a:solidFill>
              </a:rPr>
              <a:t>An average period lasts 3 to 8 days (usually about 5 days). </a:t>
            </a:r>
            <a:endParaRPr>
              <a:solidFill>
                <a:schemeClr val="tx1"/>
              </a:solidFill>
            </a:endParaRPr>
          </a:p>
          <a:p>
            <a:pPr marL="0" indent="0">
              <a:lnSpc>
                <a:spcPct val="115000"/>
              </a:lnSpc>
              <a:spcBef>
                <a:spcPts val="1333"/>
              </a:spcBef>
              <a:buNone/>
            </a:pPr>
            <a:endParaRPr/>
          </a:p>
          <a:p>
            <a:pPr marL="0" indent="0">
              <a:lnSpc>
                <a:spcPct val="115000"/>
              </a:lnSpc>
              <a:spcBef>
                <a:spcPts val="2133"/>
              </a:spcBef>
              <a:buNone/>
            </a:pPr>
            <a:endParaRPr/>
          </a:p>
          <a:p>
            <a:pPr marL="0" indent="0">
              <a:lnSpc>
                <a:spcPct val="115000"/>
              </a:lnSpc>
              <a:spcBef>
                <a:spcPts val="2133"/>
              </a:spcBef>
              <a:buNone/>
            </a:pPr>
            <a:endParaRPr/>
          </a:p>
          <a:p>
            <a:pPr marL="0" indent="0">
              <a:lnSpc>
                <a:spcPct val="115000"/>
              </a:lnSpc>
              <a:spcBef>
                <a:spcPts val="2133"/>
              </a:spcBef>
              <a:buNone/>
            </a:pPr>
            <a:endParaRPr sz="2400"/>
          </a:p>
          <a:p>
            <a:pPr marL="0" indent="0">
              <a:lnSpc>
                <a:spcPct val="115000"/>
              </a:lnSpc>
              <a:spcBef>
                <a:spcPts val="2133"/>
              </a:spcBef>
              <a:buNone/>
            </a:pPr>
            <a:endParaRPr sz="2400"/>
          </a:p>
          <a:p>
            <a:pPr marL="0" indent="0">
              <a:lnSpc>
                <a:spcPct val="115000"/>
              </a:lnSpc>
              <a:spcBef>
                <a:spcPts val="2133"/>
              </a:spcBef>
              <a:buNone/>
            </a:pPr>
            <a:endParaRPr sz="2400"/>
          </a:p>
        </p:txBody>
      </p:sp>
      <p:sp>
        <p:nvSpPr>
          <p:cNvPr id="269" name="Google Shape;269;p47"/>
          <p:cNvSpPr txBox="1">
            <a:spLocks noGrp="1"/>
          </p:cNvSpPr>
          <p:nvPr>
            <p:ph type="body" idx="2"/>
          </p:nvPr>
        </p:nvSpPr>
        <p:spPr>
          <a:xfrm>
            <a:off x="8238400" y="895786"/>
            <a:ext cx="3593600" cy="2150400"/>
          </a:xfrm>
          <a:prstGeom prst="rect">
            <a:avLst/>
          </a:prstGeom>
          <a:solidFill>
            <a:schemeClr val="bg1">
              <a:lumMod val="95000"/>
            </a:schemeClr>
          </a:solidFill>
          <a:ln w="38100" cap="flat" cmpd="sng">
            <a:noFill/>
            <a:prstDash val="solid"/>
            <a:round/>
            <a:headEnd type="none" w="sm" len="sm"/>
            <a:tailEnd type="none" w="sm" len="sm"/>
          </a:ln>
        </p:spPr>
        <p:txBody>
          <a:bodyPr spcFirstLastPara="1" vert="horz" wrap="square" lIns="121900" tIns="121900" rIns="121900" bIns="121900" rtlCol="0" anchor="t" anchorCtr="0">
            <a:noAutofit/>
          </a:bodyPr>
          <a:lstStyle/>
          <a:p>
            <a:pPr marL="0" indent="0">
              <a:buClr>
                <a:schemeClr val="dk1"/>
              </a:buClr>
              <a:buSzPts val="1100"/>
              <a:buNone/>
            </a:pPr>
            <a:r>
              <a:rPr lang="en-GB" sz="2133" b="1"/>
              <a:t>STATUTORY GUIDANCE</a:t>
            </a:r>
            <a:br>
              <a:rPr lang="en-GB" sz="2133"/>
            </a:br>
            <a:r>
              <a:rPr lang="en-GB" sz="2133"/>
              <a:t>Know about menstrual wellbeing including the key facts about the menstrual cycle. </a:t>
            </a:r>
            <a:endParaRPr sz="2400"/>
          </a:p>
          <a:p>
            <a:pPr marL="0" indent="0">
              <a:spcBef>
                <a:spcPts val="2133"/>
              </a:spcBef>
              <a:spcAft>
                <a:spcPts val="2133"/>
              </a:spcAft>
              <a:buNone/>
            </a:pPr>
            <a:endParaRPr sz="2400"/>
          </a:p>
        </p:txBody>
      </p:sp>
      <p:sp>
        <p:nvSpPr>
          <p:cNvPr id="270" name="Google Shape;270;p47"/>
          <p:cNvSpPr txBox="1">
            <a:spLocks noGrp="1"/>
          </p:cNvSpPr>
          <p:nvPr>
            <p:ph type="sldNum" idx="12"/>
          </p:nvPr>
        </p:nvSpPr>
        <p:spPr>
          <a:xfrm>
            <a:off x="11716800" y="6409200"/>
            <a:ext cx="475200" cy="448800"/>
          </a:xfrm>
          <a:prstGeom prst="rect">
            <a:avLst/>
          </a:prstGeom>
          <a:noFill/>
          <a:ln>
            <a:noFill/>
          </a:ln>
        </p:spPr>
        <p:txBody>
          <a:bodyPr spcFirstLastPara="1" vert="horz" wrap="square" lIns="121900" tIns="121900" rIns="121900" bIns="121900" rtlCol="0" anchor="ctr" anchorCtr="0">
            <a:noAutofit/>
          </a:bodyPr>
          <a:lstStyle/>
          <a:p>
            <a:fld id="{00000000-1234-1234-1234-123412341234}" type="slidenum">
              <a:rPr lang="en-GB"/>
              <a:pPr/>
              <a:t>17</a:t>
            </a:fld>
            <a:endParaRPr/>
          </a:p>
        </p:txBody>
      </p:sp>
      <p:pic>
        <p:nvPicPr>
          <p:cNvPr id="2" name="Picture 1" descr="A drawing of a cartoon character&#10;&#10;Description automatically generated">
            <a:extLst>
              <a:ext uri="{FF2B5EF4-FFF2-40B4-BE49-F238E27FC236}">
                <a16:creationId xmlns:a16="http://schemas.microsoft.com/office/drawing/2014/main" id="{11410B71-BFB2-4A29-B59B-C4D64D1820A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842200" y="60191"/>
            <a:ext cx="1773802" cy="666705"/>
          </a:xfrm>
          <a:prstGeom prst="rect">
            <a:avLst/>
          </a:prstGeom>
        </p:spPr>
      </p:pic>
    </p:spTree>
    <p:extLst>
      <p:ext uri="{BB962C8B-B14F-4D97-AF65-F5344CB8AC3E}">
        <p14:creationId xmlns:p14="http://schemas.microsoft.com/office/powerpoint/2010/main" val="40845458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75"/>
        <p:cNvGrpSpPr/>
        <p:nvPr/>
      </p:nvGrpSpPr>
      <p:grpSpPr>
        <a:xfrm>
          <a:off x="0" y="0"/>
          <a:ext cx="0" cy="0"/>
          <a:chOff x="0" y="0"/>
          <a:chExt cx="0" cy="0"/>
        </a:xfrm>
      </p:grpSpPr>
      <p:sp>
        <p:nvSpPr>
          <p:cNvPr id="276" name="Google Shape;276;p48"/>
          <p:cNvSpPr txBox="1">
            <a:spLocks noGrp="1"/>
          </p:cNvSpPr>
          <p:nvPr>
            <p:ph type="title"/>
          </p:nvPr>
        </p:nvSpPr>
        <p:spPr>
          <a:xfrm>
            <a:off x="360000" y="288567"/>
            <a:ext cx="7820800" cy="763600"/>
          </a:xfrm>
          <a:prstGeom prst="rect">
            <a:avLst/>
          </a:prstGeom>
          <a:noFill/>
          <a:ln>
            <a:noFill/>
          </a:ln>
        </p:spPr>
        <p:txBody>
          <a:bodyPr spcFirstLastPara="1" vert="horz" wrap="square" lIns="121900" tIns="121900" rIns="121900" bIns="121900" rtlCol="0" anchor="t" anchorCtr="0">
            <a:noAutofit/>
          </a:bodyPr>
          <a:lstStyle/>
          <a:p>
            <a:r>
              <a:rPr lang="en-GB">
                <a:solidFill>
                  <a:schemeClr val="accent1"/>
                </a:solidFill>
              </a:rPr>
              <a:t>Menstruation (1)</a:t>
            </a:r>
            <a:endParaRPr>
              <a:solidFill>
                <a:schemeClr val="accent1"/>
              </a:solidFill>
            </a:endParaRPr>
          </a:p>
        </p:txBody>
      </p:sp>
      <p:sp>
        <p:nvSpPr>
          <p:cNvPr id="280" name="Google Shape;280;p48"/>
          <p:cNvSpPr txBox="1">
            <a:spLocks noGrp="1"/>
          </p:cNvSpPr>
          <p:nvPr>
            <p:ph type="subTitle" idx="4294967295"/>
          </p:nvPr>
        </p:nvSpPr>
        <p:spPr>
          <a:xfrm>
            <a:off x="10395200" y="5939433"/>
            <a:ext cx="1436800" cy="630000"/>
          </a:xfrm>
          <a:prstGeom prst="rect">
            <a:avLst/>
          </a:prstGeom>
          <a:noFill/>
          <a:ln w="38100" cap="flat" cmpd="sng">
            <a:solidFill>
              <a:schemeClr val="accent6"/>
            </a:solidFill>
            <a:prstDash val="solid"/>
            <a:round/>
            <a:headEnd type="none" w="sm" len="sm"/>
            <a:tailEnd type="none" w="sm" len="sm"/>
          </a:ln>
        </p:spPr>
        <p:txBody>
          <a:bodyPr spcFirstLastPara="1" vert="horz" wrap="square" lIns="121900" tIns="121900" rIns="121900" bIns="121900" rtlCol="0" anchor="t" anchorCtr="0">
            <a:noAutofit/>
          </a:bodyPr>
          <a:lstStyle/>
          <a:p>
            <a:pPr marL="0" indent="0" algn="ctr">
              <a:lnSpc>
                <a:spcPct val="115000"/>
              </a:lnSpc>
              <a:spcBef>
                <a:spcPts val="0"/>
              </a:spcBef>
              <a:buClr>
                <a:schemeClr val="dk2"/>
              </a:buClr>
              <a:buSzPts val="1800"/>
              <a:buNone/>
            </a:pPr>
            <a:r>
              <a:rPr lang="en-GB" sz="2400">
                <a:solidFill>
                  <a:schemeClr val="accent6"/>
                </a:solidFill>
                <a:latin typeface="Arial"/>
                <a:ea typeface="Arial"/>
                <a:cs typeface="Arial"/>
                <a:sym typeface="Arial"/>
              </a:rPr>
              <a:t>Primary</a:t>
            </a:r>
            <a:endParaRPr sz="2400">
              <a:solidFill>
                <a:schemeClr val="accent6"/>
              </a:solidFill>
              <a:latin typeface="Arial"/>
              <a:ea typeface="Arial"/>
              <a:cs typeface="Arial"/>
              <a:sym typeface="Arial"/>
            </a:endParaRPr>
          </a:p>
        </p:txBody>
      </p:sp>
      <p:sp>
        <p:nvSpPr>
          <p:cNvPr id="277" name="Google Shape;277;p48"/>
          <p:cNvSpPr txBox="1">
            <a:spLocks noGrp="1"/>
          </p:cNvSpPr>
          <p:nvPr>
            <p:ph type="body" idx="1"/>
          </p:nvPr>
        </p:nvSpPr>
        <p:spPr>
          <a:xfrm>
            <a:off x="360000" y="1052167"/>
            <a:ext cx="7576800" cy="4372000"/>
          </a:xfrm>
          <a:prstGeom prst="rect">
            <a:avLst/>
          </a:prstGeom>
          <a:noFill/>
          <a:ln>
            <a:noFill/>
          </a:ln>
        </p:spPr>
        <p:txBody>
          <a:bodyPr spcFirstLastPara="1" vert="horz" wrap="square" lIns="121900" tIns="121900" rIns="121900" bIns="121900" rtlCol="0" anchor="t" anchorCtr="0">
            <a:noAutofit/>
          </a:bodyPr>
          <a:lstStyle/>
          <a:p>
            <a:pPr marL="0" indent="0">
              <a:lnSpc>
                <a:spcPct val="115000"/>
              </a:lnSpc>
              <a:buNone/>
            </a:pPr>
            <a:r>
              <a:rPr lang="en-GB">
                <a:solidFill>
                  <a:schemeClr val="tx1"/>
                </a:solidFill>
              </a:rPr>
              <a:t>Teach that menstrual blood looks different to blood from a cut. Its colour can vary (red, pink, brown or black) and it may contain lumps. </a:t>
            </a:r>
            <a:endParaRPr>
              <a:solidFill>
                <a:schemeClr val="tx1"/>
              </a:solidFill>
            </a:endParaRPr>
          </a:p>
          <a:p>
            <a:pPr marL="0" indent="0">
              <a:lnSpc>
                <a:spcPct val="115000"/>
              </a:lnSpc>
              <a:spcBef>
                <a:spcPts val="1333"/>
              </a:spcBef>
              <a:buNone/>
            </a:pPr>
            <a:r>
              <a:rPr lang="en-GB">
                <a:solidFill>
                  <a:schemeClr val="tx1"/>
                </a:solidFill>
              </a:rPr>
              <a:t>Explain that menstruation may: </a:t>
            </a:r>
            <a:endParaRPr>
              <a:solidFill>
                <a:schemeClr val="tx1"/>
              </a:solidFill>
            </a:endParaRPr>
          </a:p>
          <a:p>
            <a:pPr>
              <a:lnSpc>
                <a:spcPct val="115000"/>
              </a:lnSpc>
              <a:spcBef>
                <a:spcPts val="1333"/>
              </a:spcBef>
            </a:pPr>
            <a:r>
              <a:rPr lang="en-GB">
                <a:solidFill>
                  <a:schemeClr val="tx1"/>
                </a:solidFill>
              </a:rPr>
              <a:t>last a different number of days</a:t>
            </a:r>
            <a:endParaRPr>
              <a:solidFill>
                <a:schemeClr val="tx1"/>
              </a:solidFill>
            </a:endParaRPr>
          </a:p>
          <a:p>
            <a:pPr>
              <a:lnSpc>
                <a:spcPct val="115000"/>
              </a:lnSpc>
            </a:pPr>
            <a:r>
              <a:rPr lang="en-GB">
                <a:solidFill>
                  <a:schemeClr val="tx1"/>
                </a:solidFill>
              </a:rPr>
              <a:t>have different lengths between them</a:t>
            </a:r>
            <a:endParaRPr>
              <a:solidFill>
                <a:schemeClr val="tx1"/>
              </a:solidFill>
            </a:endParaRPr>
          </a:p>
          <a:p>
            <a:pPr>
              <a:lnSpc>
                <a:spcPct val="115000"/>
              </a:lnSpc>
            </a:pPr>
            <a:r>
              <a:rPr lang="en-GB">
                <a:solidFill>
                  <a:schemeClr val="tx1"/>
                </a:solidFill>
              </a:rPr>
              <a:t>feel and look different over time as one gets older</a:t>
            </a:r>
            <a:endParaRPr>
              <a:solidFill>
                <a:schemeClr val="tx1"/>
              </a:solidFill>
            </a:endParaRPr>
          </a:p>
          <a:p>
            <a:pPr marL="0" indent="0">
              <a:spcBef>
                <a:spcPts val="1333"/>
              </a:spcBef>
              <a:buNone/>
            </a:pPr>
            <a:r>
              <a:rPr lang="en-GB">
                <a:solidFill>
                  <a:schemeClr val="tx1"/>
                </a:solidFill>
              </a:rPr>
              <a:t>Teach that after a few months periods should become regular every month (but ‘regular’ varies from person to person).</a:t>
            </a:r>
            <a:endParaRPr>
              <a:solidFill>
                <a:schemeClr val="tx1"/>
              </a:solidFill>
            </a:endParaRPr>
          </a:p>
          <a:p>
            <a:pPr marL="0" indent="0">
              <a:spcBef>
                <a:spcPts val="1333"/>
              </a:spcBef>
              <a:buNone/>
            </a:pPr>
            <a:endParaRPr/>
          </a:p>
          <a:p>
            <a:pPr marL="0" indent="0">
              <a:buNone/>
            </a:pPr>
            <a:r>
              <a:rPr lang="en-GB"/>
              <a:t> </a:t>
            </a:r>
            <a:endParaRPr/>
          </a:p>
          <a:p>
            <a:pPr marL="0" indent="0">
              <a:lnSpc>
                <a:spcPct val="115000"/>
              </a:lnSpc>
              <a:spcBef>
                <a:spcPts val="2133"/>
              </a:spcBef>
              <a:buNone/>
            </a:pPr>
            <a:endParaRPr/>
          </a:p>
          <a:p>
            <a:pPr marL="0" indent="0">
              <a:lnSpc>
                <a:spcPct val="115000"/>
              </a:lnSpc>
              <a:spcBef>
                <a:spcPts val="2133"/>
              </a:spcBef>
              <a:buNone/>
            </a:pPr>
            <a:endParaRPr/>
          </a:p>
          <a:p>
            <a:pPr marL="0" indent="0">
              <a:lnSpc>
                <a:spcPct val="115000"/>
              </a:lnSpc>
              <a:spcBef>
                <a:spcPts val="2133"/>
              </a:spcBef>
              <a:buNone/>
            </a:pPr>
            <a:endParaRPr sz="2400"/>
          </a:p>
          <a:p>
            <a:pPr marL="0" indent="0">
              <a:lnSpc>
                <a:spcPct val="115000"/>
              </a:lnSpc>
              <a:spcBef>
                <a:spcPts val="2133"/>
              </a:spcBef>
              <a:buNone/>
            </a:pPr>
            <a:endParaRPr sz="2400"/>
          </a:p>
          <a:p>
            <a:pPr marL="0" indent="0">
              <a:lnSpc>
                <a:spcPct val="115000"/>
              </a:lnSpc>
              <a:spcBef>
                <a:spcPts val="2133"/>
              </a:spcBef>
              <a:buNone/>
            </a:pPr>
            <a:endParaRPr sz="2400"/>
          </a:p>
        </p:txBody>
      </p:sp>
      <p:sp>
        <p:nvSpPr>
          <p:cNvPr id="278" name="Google Shape;278;p48"/>
          <p:cNvSpPr txBox="1">
            <a:spLocks noGrp="1"/>
          </p:cNvSpPr>
          <p:nvPr>
            <p:ph type="body" idx="2"/>
          </p:nvPr>
        </p:nvSpPr>
        <p:spPr>
          <a:xfrm>
            <a:off x="8238400" y="812442"/>
            <a:ext cx="3593600" cy="2150400"/>
          </a:xfrm>
          <a:prstGeom prst="rect">
            <a:avLst/>
          </a:prstGeom>
          <a:solidFill>
            <a:schemeClr val="bg1">
              <a:lumMod val="95000"/>
            </a:schemeClr>
          </a:solidFill>
          <a:ln w="38100" cap="flat" cmpd="sng">
            <a:noFill/>
            <a:prstDash val="solid"/>
            <a:round/>
            <a:headEnd type="none" w="sm" len="sm"/>
            <a:tailEnd type="none" w="sm" len="sm"/>
          </a:ln>
        </p:spPr>
        <p:txBody>
          <a:bodyPr spcFirstLastPara="1" vert="horz" wrap="square" lIns="121900" tIns="121900" rIns="121900" bIns="121900" rtlCol="0" anchor="t" anchorCtr="0">
            <a:noAutofit/>
          </a:bodyPr>
          <a:lstStyle/>
          <a:p>
            <a:pPr marL="0" indent="0">
              <a:buClr>
                <a:schemeClr val="dk1"/>
              </a:buClr>
              <a:buSzPts val="1100"/>
              <a:buNone/>
            </a:pPr>
            <a:r>
              <a:rPr lang="en-GB" sz="2133" b="1"/>
              <a:t>STATUTORY GUIDANCE</a:t>
            </a:r>
            <a:br>
              <a:rPr lang="en-GB" sz="2133"/>
            </a:br>
            <a:r>
              <a:rPr lang="en-GB" sz="2133"/>
              <a:t>Know about menstrual wellbeing including the key facts about the menstrual cycle. </a:t>
            </a:r>
            <a:endParaRPr sz="2400"/>
          </a:p>
          <a:p>
            <a:pPr marL="0" indent="0">
              <a:spcBef>
                <a:spcPts val="2133"/>
              </a:spcBef>
              <a:spcAft>
                <a:spcPts val="2133"/>
              </a:spcAft>
              <a:buNone/>
            </a:pPr>
            <a:endParaRPr sz="2400"/>
          </a:p>
        </p:txBody>
      </p:sp>
      <p:sp>
        <p:nvSpPr>
          <p:cNvPr id="279" name="Google Shape;279;p48"/>
          <p:cNvSpPr txBox="1">
            <a:spLocks noGrp="1"/>
          </p:cNvSpPr>
          <p:nvPr>
            <p:ph type="sldNum" idx="12"/>
          </p:nvPr>
        </p:nvSpPr>
        <p:spPr>
          <a:xfrm>
            <a:off x="11716800" y="6409200"/>
            <a:ext cx="475200" cy="448800"/>
          </a:xfrm>
          <a:prstGeom prst="rect">
            <a:avLst/>
          </a:prstGeom>
          <a:noFill/>
          <a:ln>
            <a:noFill/>
          </a:ln>
        </p:spPr>
        <p:txBody>
          <a:bodyPr spcFirstLastPara="1" vert="horz" wrap="square" lIns="121900" tIns="121900" rIns="121900" bIns="121900" rtlCol="0" anchor="ctr" anchorCtr="0">
            <a:noAutofit/>
          </a:bodyPr>
          <a:lstStyle/>
          <a:p>
            <a:fld id="{00000000-1234-1234-1234-123412341234}" type="slidenum">
              <a:rPr lang="en-GB"/>
              <a:pPr/>
              <a:t>18</a:t>
            </a:fld>
            <a:endParaRPr/>
          </a:p>
        </p:txBody>
      </p:sp>
      <p:pic>
        <p:nvPicPr>
          <p:cNvPr id="2" name="Picture 1" descr="A drawing of a cartoon character&#10;&#10;Description automatically generated">
            <a:extLst>
              <a:ext uri="{FF2B5EF4-FFF2-40B4-BE49-F238E27FC236}">
                <a16:creationId xmlns:a16="http://schemas.microsoft.com/office/drawing/2014/main" id="{6D11D3D3-74F4-4079-A818-F7075CB36BB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877919" y="60191"/>
            <a:ext cx="1773802" cy="666705"/>
          </a:xfrm>
          <a:prstGeom prst="rect">
            <a:avLst/>
          </a:prstGeom>
        </p:spPr>
      </p:pic>
    </p:spTree>
    <p:extLst>
      <p:ext uri="{BB962C8B-B14F-4D97-AF65-F5344CB8AC3E}">
        <p14:creationId xmlns:p14="http://schemas.microsoft.com/office/powerpoint/2010/main" val="289055229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284"/>
        <p:cNvGrpSpPr/>
        <p:nvPr/>
      </p:nvGrpSpPr>
      <p:grpSpPr>
        <a:xfrm>
          <a:off x="0" y="0"/>
          <a:ext cx="0" cy="0"/>
          <a:chOff x="0" y="0"/>
          <a:chExt cx="0" cy="0"/>
        </a:xfrm>
      </p:grpSpPr>
      <p:sp>
        <p:nvSpPr>
          <p:cNvPr id="285" name="Google Shape;285;p49"/>
          <p:cNvSpPr txBox="1">
            <a:spLocks noGrp="1"/>
          </p:cNvSpPr>
          <p:nvPr>
            <p:ph type="title"/>
          </p:nvPr>
        </p:nvSpPr>
        <p:spPr>
          <a:xfrm>
            <a:off x="360000" y="288567"/>
            <a:ext cx="7820800" cy="763600"/>
          </a:xfrm>
          <a:prstGeom prst="rect">
            <a:avLst/>
          </a:prstGeom>
          <a:noFill/>
          <a:ln>
            <a:noFill/>
          </a:ln>
        </p:spPr>
        <p:txBody>
          <a:bodyPr spcFirstLastPara="1" vert="horz" wrap="square" lIns="121900" tIns="121900" rIns="121900" bIns="121900" rtlCol="0" anchor="t" anchorCtr="0">
            <a:noAutofit/>
          </a:bodyPr>
          <a:lstStyle/>
          <a:p>
            <a:r>
              <a:rPr lang="en-GB">
                <a:solidFill>
                  <a:schemeClr val="accent1"/>
                </a:solidFill>
              </a:rPr>
              <a:t>Menstruation (2)</a:t>
            </a:r>
            <a:endParaRPr>
              <a:solidFill>
                <a:schemeClr val="accent1"/>
              </a:solidFill>
            </a:endParaRPr>
          </a:p>
        </p:txBody>
      </p:sp>
      <p:sp>
        <p:nvSpPr>
          <p:cNvPr id="289" name="Google Shape;289;p49"/>
          <p:cNvSpPr txBox="1">
            <a:spLocks noGrp="1"/>
          </p:cNvSpPr>
          <p:nvPr>
            <p:ph type="subTitle" idx="4294967295"/>
          </p:nvPr>
        </p:nvSpPr>
        <p:spPr>
          <a:xfrm>
            <a:off x="10395200" y="5939433"/>
            <a:ext cx="1436800" cy="630000"/>
          </a:xfrm>
          <a:prstGeom prst="rect">
            <a:avLst/>
          </a:prstGeom>
          <a:noFill/>
          <a:ln w="38100" cap="flat" cmpd="sng">
            <a:solidFill>
              <a:schemeClr val="accent6"/>
            </a:solidFill>
            <a:prstDash val="solid"/>
            <a:round/>
            <a:headEnd type="none" w="sm" len="sm"/>
            <a:tailEnd type="none" w="sm" len="sm"/>
          </a:ln>
        </p:spPr>
        <p:txBody>
          <a:bodyPr spcFirstLastPara="1" vert="horz" wrap="square" lIns="121900" tIns="121900" rIns="121900" bIns="121900" rtlCol="0" anchor="t" anchorCtr="0">
            <a:noAutofit/>
          </a:bodyPr>
          <a:lstStyle/>
          <a:p>
            <a:pPr marL="0" indent="0" algn="ctr">
              <a:lnSpc>
                <a:spcPct val="115000"/>
              </a:lnSpc>
              <a:spcBef>
                <a:spcPts val="0"/>
              </a:spcBef>
              <a:buClr>
                <a:schemeClr val="dk2"/>
              </a:buClr>
              <a:buSzPts val="1800"/>
              <a:buNone/>
            </a:pPr>
            <a:r>
              <a:rPr lang="en-GB" sz="2400">
                <a:solidFill>
                  <a:schemeClr val="accent6"/>
                </a:solidFill>
                <a:latin typeface="Arial"/>
                <a:ea typeface="Arial"/>
                <a:cs typeface="Arial"/>
                <a:sym typeface="Arial"/>
              </a:rPr>
              <a:t>Primary</a:t>
            </a:r>
            <a:endParaRPr sz="2400">
              <a:solidFill>
                <a:schemeClr val="accent6"/>
              </a:solidFill>
              <a:latin typeface="Arial"/>
              <a:ea typeface="Arial"/>
              <a:cs typeface="Arial"/>
              <a:sym typeface="Arial"/>
            </a:endParaRPr>
          </a:p>
        </p:txBody>
      </p:sp>
      <p:sp>
        <p:nvSpPr>
          <p:cNvPr id="286" name="Google Shape;286;p49"/>
          <p:cNvSpPr txBox="1">
            <a:spLocks noGrp="1"/>
          </p:cNvSpPr>
          <p:nvPr>
            <p:ph type="body" idx="1"/>
          </p:nvPr>
        </p:nvSpPr>
        <p:spPr>
          <a:xfrm>
            <a:off x="420000" y="1020117"/>
            <a:ext cx="7700800" cy="4102400"/>
          </a:xfrm>
          <a:prstGeom prst="rect">
            <a:avLst/>
          </a:prstGeom>
          <a:noFill/>
          <a:ln>
            <a:noFill/>
          </a:ln>
        </p:spPr>
        <p:txBody>
          <a:bodyPr spcFirstLastPara="1" vert="horz" wrap="square" lIns="121900" tIns="121900" rIns="121900" bIns="121900" rtlCol="0" anchor="t" anchorCtr="0">
            <a:noAutofit/>
          </a:bodyPr>
          <a:lstStyle/>
          <a:p>
            <a:pPr marL="0" indent="0">
              <a:lnSpc>
                <a:spcPct val="115000"/>
              </a:lnSpc>
              <a:buNone/>
            </a:pPr>
            <a:r>
              <a:rPr lang="en-GB" sz="2400"/>
              <a:t>Explain that </a:t>
            </a:r>
            <a:r>
              <a:rPr lang="en-GB">
                <a:solidFill>
                  <a:schemeClr val="tx1"/>
                </a:solidFill>
              </a:rPr>
              <a:t>girls</a:t>
            </a:r>
            <a:r>
              <a:rPr lang="en-GB" sz="2400"/>
              <a:t> may experience spotting (light bleeding from the vagina). </a:t>
            </a:r>
            <a:r>
              <a:rPr lang="en-GB">
                <a:solidFill>
                  <a:schemeClr val="tx1"/>
                </a:solidFill>
              </a:rPr>
              <a:t>T</a:t>
            </a:r>
            <a:r>
              <a:rPr lang="en-GB" sz="2400"/>
              <a:t>his can be a sign </a:t>
            </a:r>
            <a:r>
              <a:rPr lang="en-GB">
                <a:solidFill>
                  <a:schemeClr val="tx1"/>
                </a:solidFill>
              </a:rPr>
              <a:t>menstruation</a:t>
            </a:r>
            <a:r>
              <a:rPr lang="en-GB" sz="2400"/>
              <a:t> is about to start.</a:t>
            </a:r>
            <a:endParaRPr sz="2400"/>
          </a:p>
          <a:p>
            <a:pPr marL="0" indent="0">
              <a:lnSpc>
                <a:spcPct val="115000"/>
              </a:lnSpc>
              <a:spcBef>
                <a:spcPts val="1333"/>
              </a:spcBef>
              <a:buNone/>
            </a:pPr>
            <a:r>
              <a:rPr lang="en-GB">
                <a:solidFill>
                  <a:schemeClr val="tx1"/>
                </a:solidFill>
              </a:rPr>
              <a:t>Girls may also get tender breasts before menstruation. At any point in the menstrual cycle, they may also experience:</a:t>
            </a:r>
            <a:endParaRPr>
              <a:solidFill>
                <a:schemeClr val="tx1"/>
              </a:solidFill>
            </a:endParaRPr>
          </a:p>
          <a:p>
            <a:pPr marL="380990" indent="-380990">
              <a:lnSpc>
                <a:spcPct val="115000"/>
              </a:lnSpc>
              <a:spcBef>
                <a:spcPts val="1333"/>
              </a:spcBef>
            </a:pPr>
            <a:r>
              <a:rPr lang="en-GB" sz="2400"/>
              <a:t>mood swings or feeling emotional</a:t>
            </a:r>
            <a:endParaRPr>
              <a:solidFill>
                <a:schemeClr val="tx1"/>
              </a:solidFill>
            </a:endParaRPr>
          </a:p>
          <a:p>
            <a:pPr marL="380990" indent="-380990">
              <a:lnSpc>
                <a:spcPct val="115000"/>
              </a:lnSpc>
            </a:pPr>
            <a:r>
              <a:rPr lang="en-GB" sz="2400"/>
              <a:t>stomach cramps </a:t>
            </a:r>
            <a:r>
              <a:rPr lang="en-GB">
                <a:solidFill>
                  <a:schemeClr val="tx1"/>
                </a:solidFill>
              </a:rPr>
              <a:t>or bloating</a:t>
            </a:r>
            <a:endParaRPr>
              <a:solidFill>
                <a:schemeClr val="tx1"/>
              </a:solidFill>
            </a:endParaRPr>
          </a:p>
          <a:p>
            <a:pPr marL="380990" indent="-380990">
              <a:lnSpc>
                <a:spcPct val="115000"/>
              </a:lnSpc>
            </a:pPr>
            <a:r>
              <a:rPr lang="en-GB" sz="2400"/>
              <a:t>increased appetite </a:t>
            </a:r>
            <a:endParaRPr>
              <a:solidFill>
                <a:schemeClr val="tx1"/>
              </a:solidFill>
            </a:endParaRPr>
          </a:p>
          <a:p>
            <a:pPr marL="380990" indent="-380990">
              <a:lnSpc>
                <a:spcPct val="115000"/>
              </a:lnSpc>
            </a:pPr>
            <a:r>
              <a:rPr lang="en-GB">
                <a:solidFill>
                  <a:schemeClr val="tx1"/>
                </a:solidFill>
              </a:rPr>
              <a:t>s</a:t>
            </a:r>
            <a:r>
              <a:rPr lang="en-GB" sz="2400"/>
              <a:t>pots</a:t>
            </a:r>
            <a:endParaRPr sz="2400"/>
          </a:p>
          <a:p>
            <a:pPr marL="380990" indent="-380990">
              <a:lnSpc>
                <a:spcPct val="115000"/>
              </a:lnSpc>
            </a:pPr>
            <a:r>
              <a:rPr lang="en-GB">
                <a:solidFill>
                  <a:schemeClr val="tx1"/>
                </a:solidFill>
              </a:rPr>
              <a:t>vaginal discharge</a:t>
            </a:r>
            <a:endParaRPr>
              <a:solidFill>
                <a:schemeClr val="tx1"/>
              </a:solidFill>
            </a:endParaRPr>
          </a:p>
          <a:p>
            <a:pPr marL="0" indent="0">
              <a:lnSpc>
                <a:spcPct val="115000"/>
              </a:lnSpc>
              <a:spcBef>
                <a:spcPts val="2133"/>
              </a:spcBef>
              <a:buNone/>
            </a:pPr>
            <a:endParaRPr sz="2400"/>
          </a:p>
        </p:txBody>
      </p:sp>
      <p:sp>
        <p:nvSpPr>
          <p:cNvPr id="287" name="Google Shape;287;p49"/>
          <p:cNvSpPr txBox="1">
            <a:spLocks noGrp="1"/>
          </p:cNvSpPr>
          <p:nvPr>
            <p:ph type="body" idx="2"/>
          </p:nvPr>
        </p:nvSpPr>
        <p:spPr>
          <a:xfrm>
            <a:off x="8309838" y="800536"/>
            <a:ext cx="3593600" cy="2263200"/>
          </a:xfrm>
          <a:prstGeom prst="rect">
            <a:avLst/>
          </a:prstGeom>
          <a:solidFill>
            <a:schemeClr val="bg1">
              <a:lumMod val="95000"/>
            </a:schemeClr>
          </a:solidFill>
          <a:ln w="38100" cap="flat" cmpd="sng">
            <a:noFill/>
            <a:prstDash val="solid"/>
            <a:round/>
            <a:headEnd type="none" w="sm" len="sm"/>
            <a:tailEnd type="none" w="sm" len="sm"/>
          </a:ln>
        </p:spPr>
        <p:txBody>
          <a:bodyPr spcFirstLastPara="1" vert="horz" wrap="square" lIns="121900" tIns="121900" rIns="121900" bIns="121900" rtlCol="0" anchor="t" anchorCtr="0">
            <a:noAutofit/>
          </a:bodyPr>
          <a:lstStyle/>
          <a:p>
            <a:pPr marL="0" indent="0">
              <a:buClr>
                <a:schemeClr val="dk1"/>
              </a:buClr>
              <a:buSzPts val="1100"/>
              <a:buNone/>
            </a:pPr>
            <a:r>
              <a:rPr lang="en-GB" sz="2133" b="1"/>
              <a:t>STATUTORY GUIDANCE</a:t>
            </a:r>
            <a:br>
              <a:rPr lang="en-GB" sz="2133"/>
            </a:br>
            <a:r>
              <a:rPr lang="en-GB" sz="2133"/>
              <a:t>Know about menstrual wellbeing including the key facts about the menstrual cycle. </a:t>
            </a:r>
            <a:endParaRPr sz="2400"/>
          </a:p>
          <a:p>
            <a:pPr marL="0" indent="0">
              <a:spcBef>
                <a:spcPts val="2133"/>
              </a:spcBef>
              <a:buClr>
                <a:schemeClr val="dk1"/>
              </a:buClr>
              <a:buSzPts val="1100"/>
              <a:buNone/>
            </a:pPr>
            <a:endParaRPr sz="2400"/>
          </a:p>
          <a:p>
            <a:pPr marL="0" indent="0">
              <a:spcBef>
                <a:spcPts val="2133"/>
              </a:spcBef>
              <a:spcAft>
                <a:spcPts val="2133"/>
              </a:spcAft>
              <a:buNone/>
            </a:pPr>
            <a:endParaRPr sz="2400"/>
          </a:p>
        </p:txBody>
      </p:sp>
      <p:sp>
        <p:nvSpPr>
          <p:cNvPr id="288" name="Google Shape;288;p49"/>
          <p:cNvSpPr txBox="1">
            <a:spLocks noGrp="1"/>
          </p:cNvSpPr>
          <p:nvPr>
            <p:ph type="sldNum" idx="12"/>
          </p:nvPr>
        </p:nvSpPr>
        <p:spPr>
          <a:xfrm>
            <a:off x="11716800" y="6409200"/>
            <a:ext cx="475200" cy="448800"/>
          </a:xfrm>
          <a:prstGeom prst="rect">
            <a:avLst/>
          </a:prstGeom>
          <a:noFill/>
          <a:ln>
            <a:noFill/>
          </a:ln>
        </p:spPr>
        <p:txBody>
          <a:bodyPr spcFirstLastPara="1" vert="horz" wrap="square" lIns="121900" tIns="121900" rIns="121900" bIns="121900" rtlCol="0" anchor="ctr" anchorCtr="0">
            <a:noAutofit/>
          </a:bodyPr>
          <a:lstStyle/>
          <a:p>
            <a:fld id="{00000000-1234-1234-1234-123412341234}" type="slidenum">
              <a:rPr lang="en-GB"/>
              <a:pPr/>
              <a:t>19</a:t>
            </a:fld>
            <a:endParaRPr/>
          </a:p>
        </p:txBody>
      </p:sp>
      <p:pic>
        <p:nvPicPr>
          <p:cNvPr id="2" name="Picture 1" descr="A drawing of a cartoon character&#10;&#10;Description automatically generated">
            <a:extLst>
              <a:ext uri="{FF2B5EF4-FFF2-40B4-BE49-F238E27FC236}">
                <a16:creationId xmlns:a16="http://schemas.microsoft.com/office/drawing/2014/main" id="{3A0F1493-0F7C-4938-AF05-5E476385D58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056513" y="660"/>
            <a:ext cx="1773802" cy="666705"/>
          </a:xfrm>
          <a:prstGeom prst="rect">
            <a:avLst/>
          </a:prstGeom>
        </p:spPr>
      </p:pic>
    </p:spTree>
    <p:extLst>
      <p:ext uri="{BB962C8B-B14F-4D97-AF65-F5344CB8AC3E}">
        <p14:creationId xmlns:p14="http://schemas.microsoft.com/office/powerpoint/2010/main" val="98035768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B2F2B0E9-97C1-4414-810E-CCB1A59D7DF2}"/>
              </a:ext>
            </a:extLst>
          </p:cNvPr>
          <p:cNvPicPr>
            <a:picLocks noChangeAspect="1"/>
          </p:cNvPicPr>
          <p:nvPr/>
        </p:nvPicPr>
        <p:blipFill>
          <a:blip r:embed="rId2"/>
          <a:stretch>
            <a:fillRect/>
          </a:stretch>
        </p:blipFill>
        <p:spPr>
          <a:xfrm>
            <a:off x="278235" y="416192"/>
            <a:ext cx="1695450" cy="1581150"/>
          </a:xfrm>
          <a:prstGeom prst="rect">
            <a:avLst/>
          </a:prstGeom>
        </p:spPr>
      </p:pic>
      <p:sp>
        <p:nvSpPr>
          <p:cNvPr id="3" name="Rectangle 2"/>
          <p:cNvSpPr/>
          <p:nvPr/>
        </p:nvSpPr>
        <p:spPr>
          <a:xfrm>
            <a:off x="2207623" y="1105318"/>
            <a:ext cx="9771017" cy="4339650"/>
          </a:xfrm>
          <a:prstGeom prst="rect">
            <a:avLst/>
          </a:prstGeom>
        </p:spPr>
        <p:txBody>
          <a:bodyPr wrap="square">
            <a:spAutoFit/>
          </a:bodyPr>
          <a:lstStyle/>
          <a:p>
            <a:pPr marL="114300" lvl="0">
              <a:lnSpc>
                <a:spcPct val="115000"/>
              </a:lnSpc>
              <a:buClr>
                <a:schemeClr val="accent1"/>
              </a:buClr>
              <a:buSzPts val="1800"/>
            </a:pPr>
            <a:r>
              <a:rPr lang="en-GB" sz="2400">
                <a:solidFill>
                  <a:srgbClr val="000000"/>
                </a:solidFill>
                <a:latin typeface="Comic Sans MS" panose="030F0702030302020204" pitchFamily="66" charset="0"/>
              </a:rPr>
              <a:t>By the end of this PowerPoint you should:-</a:t>
            </a:r>
          </a:p>
          <a:p>
            <a:pPr marL="114300" lvl="0">
              <a:lnSpc>
                <a:spcPct val="115000"/>
              </a:lnSpc>
              <a:buClr>
                <a:schemeClr val="accent1"/>
              </a:buClr>
              <a:buSzPts val="1800"/>
            </a:pPr>
            <a:endParaRPr lang="en-GB" sz="2400">
              <a:solidFill>
                <a:srgbClr val="000000"/>
              </a:solidFill>
              <a:latin typeface="Comic Sans MS" panose="030F0702030302020204" pitchFamily="66" charset="0"/>
            </a:endParaRPr>
          </a:p>
          <a:p>
            <a:pPr marL="457200" lvl="0" indent="-342900">
              <a:lnSpc>
                <a:spcPct val="115000"/>
              </a:lnSpc>
              <a:buClr>
                <a:schemeClr val="accent1"/>
              </a:buClr>
              <a:buSzPts val="1800"/>
              <a:buFont typeface="Arial" panose="020B0604020202020204" pitchFamily="34" charset="0"/>
              <a:buChar char="•"/>
            </a:pPr>
            <a:r>
              <a:rPr lang="en-GB" sz="2400">
                <a:solidFill>
                  <a:srgbClr val="000000"/>
                </a:solidFill>
                <a:latin typeface="Comic Sans MS" panose="030F0702030302020204" pitchFamily="66" charset="0"/>
              </a:rPr>
              <a:t>know the statutory guidance </a:t>
            </a:r>
          </a:p>
          <a:p>
            <a:pPr marL="457200" lvl="0" indent="-342900">
              <a:lnSpc>
                <a:spcPct val="115000"/>
              </a:lnSpc>
              <a:buClr>
                <a:schemeClr val="accent1"/>
              </a:buClr>
              <a:buSzPts val="1800"/>
              <a:buFont typeface="Arial" panose="020B0604020202020204" pitchFamily="34" charset="0"/>
              <a:buChar char="•"/>
            </a:pPr>
            <a:endParaRPr lang="en-GB" sz="2400">
              <a:solidFill>
                <a:srgbClr val="000000"/>
              </a:solidFill>
              <a:latin typeface="Comic Sans MS" panose="030F0702030302020204" pitchFamily="66" charset="0"/>
            </a:endParaRPr>
          </a:p>
          <a:p>
            <a:pPr marL="457200" lvl="0" indent="-342900">
              <a:lnSpc>
                <a:spcPct val="115000"/>
              </a:lnSpc>
              <a:buClr>
                <a:schemeClr val="accent1"/>
              </a:buClr>
              <a:buSzPts val="1800"/>
              <a:buFont typeface="Arial" panose="020B0604020202020204" pitchFamily="34" charset="0"/>
              <a:buChar char="•"/>
            </a:pPr>
            <a:r>
              <a:rPr lang="en-GB" sz="2400">
                <a:solidFill>
                  <a:srgbClr val="000000"/>
                </a:solidFill>
                <a:latin typeface="Comic Sans MS" panose="030F0702030302020204" pitchFamily="66" charset="0"/>
              </a:rPr>
              <a:t>know some of the ways you can teach the required knowledge</a:t>
            </a:r>
          </a:p>
          <a:p>
            <a:pPr marL="457200" lvl="0" indent="-342900">
              <a:lnSpc>
                <a:spcPct val="115000"/>
              </a:lnSpc>
              <a:buClr>
                <a:schemeClr val="accent1"/>
              </a:buClr>
              <a:buSzPts val="1800"/>
              <a:buFont typeface="Arial" panose="020B0604020202020204" pitchFamily="34" charset="0"/>
              <a:buChar char="•"/>
            </a:pPr>
            <a:endParaRPr lang="en-GB" sz="2400">
              <a:solidFill>
                <a:srgbClr val="000000"/>
              </a:solidFill>
              <a:latin typeface="Comic Sans MS" panose="030F0702030302020204" pitchFamily="66" charset="0"/>
            </a:endParaRPr>
          </a:p>
          <a:p>
            <a:pPr marL="457200" lvl="0" indent="-342900">
              <a:lnSpc>
                <a:spcPct val="115000"/>
              </a:lnSpc>
              <a:buClr>
                <a:schemeClr val="accent1"/>
              </a:buClr>
              <a:buSzPts val="1800"/>
              <a:buFont typeface="Arial" panose="020B0604020202020204" pitchFamily="34" charset="0"/>
              <a:buChar char="•"/>
            </a:pPr>
            <a:r>
              <a:rPr lang="en-GB" sz="2400">
                <a:solidFill>
                  <a:srgbClr val="000000"/>
                </a:solidFill>
                <a:latin typeface="Comic Sans MS" panose="030F0702030302020204" pitchFamily="66" charset="0"/>
              </a:rPr>
              <a:t>have strategies to deal with questions that come up in class</a:t>
            </a:r>
          </a:p>
          <a:p>
            <a:pPr marL="457200" lvl="0" indent="-342900">
              <a:lnSpc>
                <a:spcPct val="115000"/>
              </a:lnSpc>
              <a:buClr>
                <a:schemeClr val="accent1"/>
              </a:buClr>
              <a:buSzPts val="1800"/>
              <a:buFont typeface="Arial" panose="020B0604020202020204" pitchFamily="34" charset="0"/>
              <a:buChar char="•"/>
            </a:pPr>
            <a:endParaRPr lang="en-GB" sz="2400">
              <a:solidFill>
                <a:srgbClr val="000000"/>
              </a:solidFill>
              <a:latin typeface="Comic Sans MS" panose="030F0702030302020204" pitchFamily="66" charset="0"/>
            </a:endParaRPr>
          </a:p>
          <a:p>
            <a:pPr marL="457200" lvl="0" indent="-342900">
              <a:lnSpc>
                <a:spcPct val="115000"/>
              </a:lnSpc>
              <a:buClr>
                <a:schemeClr val="accent1"/>
              </a:buClr>
              <a:buSzPts val="1800"/>
              <a:buFont typeface="Arial" panose="020B0604020202020204" pitchFamily="34" charset="0"/>
              <a:buChar char="•"/>
            </a:pPr>
            <a:r>
              <a:rPr lang="en-GB" sz="2400">
                <a:solidFill>
                  <a:srgbClr val="000000"/>
                </a:solidFill>
                <a:latin typeface="Comic Sans MS" panose="030F0702030302020204" pitchFamily="66" charset="0"/>
              </a:rPr>
              <a:t>feel more confident teaching about the changing adolescent body</a:t>
            </a:r>
          </a:p>
        </p:txBody>
      </p:sp>
      <p:pic>
        <p:nvPicPr>
          <p:cNvPr id="2" name="Picture 1" descr="A drawing of a cartoon character&#10;&#10;Description automatically generated">
            <a:extLst>
              <a:ext uri="{FF2B5EF4-FFF2-40B4-BE49-F238E27FC236}">
                <a16:creationId xmlns:a16="http://schemas.microsoft.com/office/drawing/2014/main" id="{1D030DFA-3C22-4BF8-A95F-405DCBC265E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854107" y="536442"/>
            <a:ext cx="1773802" cy="666705"/>
          </a:xfrm>
          <a:prstGeom prst="rect">
            <a:avLst/>
          </a:prstGeom>
        </p:spPr>
      </p:pic>
    </p:spTree>
    <p:extLst>
      <p:ext uri="{BB962C8B-B14F-4D97-AF65-F5344CB8AC3E}">
        <p14:creationId xmlns:p14="http://schemas.microsoft.com/office/powerpoint/2010/main" val="378604998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293"/>
        <p:cNvGrpSpPr/>
        <p:nvPr/>
      </p:nvGrpSpPr>
      <p:grpSpPr>
        <a:xfrm>
          <a:off x="0" y="0"/>
          <a:ext cx="0" cy="0"/>
          <a:chOff x="0" y="0"/>
          <a:chExt cx="0" cy="0"/>
        </a:xfrm>
      </p:grpSpPr>
      <p:sp>
        <p:nvSpPr>
          <p:cNvPr id="294" name="Google Shape;294;p50"/>
          <p:cNvSpPr txBox="1">
            <a:spLocks noGrp="1"/>
          </p:cNvSpPr>
          <p:nvPr>
            <p:ph type="title"/>
          </p:nvPr>
        </p:nvSpPr>
        <p:spPr>
          <a:xfrm>
            <a:off x="360000" y="288567"/>
            <a:ext cx="7820800" cy="763600"/>
          </a:xfrm>
          <a:prstGeom prst="rect">
            <a:avLst/>
          </a:prstGeom>
          <a:noFill/>
          <a:ln>
            <a:noFill/>
          </a:ln>
        </p:spPr>
        <p:txBody>
          <a:bodyPr spcFirstLastPara="1" vert="horz" wrap="square" lIns="121900" tIns="121900" rIns="121900" bIns="121900" rtlCol="0" anchor="t" anchorCtr="0">
            <a:noAutofit/>
          </a:bodyPr>
          <a:lstStyle/>
          <a:p>
            <a:r>
              <a:rPr lang="en-GB">
                <a:solidFill>
                  <a:schemeClr val="accent1"/>
                </a:solidFill>
              </a:rPr>
              <a:t>Menstrual products (1)</a:t>
            </a:r>
            <a:endParaRPr>
              <a:solidFill>
                <a:schemeClr val="accent1"/>
              </a:solidFill>
            </a:endParaRPr>
          </a:p>
        </p:txBody>
      </p:sp>
      <p:sp>
        <p:nvSpPr>
          <p:cNvPr id="298" name="Google Shape;298;p50"/>
          <p:cNvSpPr txBox="1">
            <a:spLocks noGrp="1"/>
          </p:cNvSpPr>
          <p:nvPr>
            <p:ph type="subTitle" idx="4294967295"/>
          </p:nvPr>
        </p:nvSpPr>
        <p:spPr>
          <a:xfrm>
            <a:off x="10395200" y="5939433"/>
            <a:ext cx="1436800" cy="630000"/>
          </a:xfrm>
          <a:prstGeom prst="rect">
            <a:avLst/>
          </a:prstGeom>
          <a:noFill/>
          <a:ln w="38100" cap="flat" cmpd="sng">
            <a:solidFill>
              <a:schemeClr val="accent6"/>
            </a:solidFill>
            <a:prstDash val="solid"/>
            <a:round/>
            <a:headEnd type="none" w="sm" len="sm"/>
            <a:tailEnd type="none" w="sm" len="sm"/>
          </a:ln>
        </p:spPr>
        <p:txBody>
          <a:bodyPr spcFirstLastPara="1" vert="horz" wrap="square" lIns="121900" tIns="121900" rIns="121900" bIns="121900" rtlCol="0" anchor="t" anchorCtr="0">
            <a:noAutofit/>
          </a:bodyPr>
          <a:lstStyle/>
          <a:p>
            <a:pPr marL="0" indent="0" algn="ctr">
              <a:lnSpc>
                <a:spcPct val="115000"/>
              </a:lnSpc>
              <a:spcBef>
                <a:spcPts val="0"/>
              </a:spcBef>
              <a:buClr>
                <a:schemeClr val="dk2"/>
              </a:buClr>
              <a:buSzPts val="1800"/>
              <a:buNone/>
            </a:pPr>
            <a:r>
              <a:rPr lang="en-GB" sz="2400">
                <a:solidFill>
                  <a:schemeClr val="accent6"/>
                </a:solidFill>
                <a:latin typeface="Arial"/>
                <a:ea typeface="Arial"/>
                <a:cs typeface="Arial"/>
                <a:sym typeface="Arial"/>
              </a:rPr>
              <a:t>Primary</a:t>
            </a:r>
            <a:endParaRPr sz="2400">
              <a:solidFill>
                <a:schemeClr val="accent6"/>
              </a:solidFill>
              <a:latin typeface="Arial"/>
              <a:ea typeface="Arial"/>
              <a:cs typeface="Arial"/>
              <a:sym typeface="Arial"/>
            </a:endParaRPr>
          </a:p>
        </p:txBody>
      </p:sp>
      <p:sp>
        <p:nvSpPr>
          <p:cNvPr id="295" name="Google Shape;295;p50"/>
          <p:cNvSpPr txBox="1">
            <a:spLocks noGrp="1"/>
          </p:cNvSpPr>
          <p:nvPr>
            <p:ph type="body" idx="1"/>
          </p:nvPr>
        </p:nvSpPr>
        <p:spPr>
          <a:xfrm>
            <a:off x="360000" y="1243067"/>
            <a:ext cx="7533200" cy="4372000"/>
          </a:xfrm>
          <a:prstGeom prst="rect">
            <a:avLst/>
          </a:prstGeom>
          <a:noFill/>
          <a:ln>
            <a:noFill/>
          </a:ln>
        </p:spPr>
        <p:txBody>
          <a:bodyPr spcFirstLastPara="1" vert="horz" wrap="square" lIns="121900" tIns="121900" rIns="121900" bIns="121900" rtlCol="0" anchor="t" anchorCtr="0">
            <a:noAutofit/>
          </a:bodyPr>
          <a:lstStyle/>
          <a:p>
            <a:pPr marL="0" indent="0">
              <a:buClr>
                <a:schemeClr val="dk1"/>
              </a:buClr>
              <a:buSzPts val="1100"/>
              <a:buNone/>
            </a:pPr>
            <a:r>
              <a:rPr lang="en-GB">
                <a:solidFill>
                  <a:schemeClr val="tx1"/>
                </a:solidFill>
              </a:rPr>
              <a:t>Teach that menstrual products are designed to absorb or collect menstrual blood.</a:t>
            </a:r>
            <a:endParaRPr>
              <a:solidFill>
                <a:schemeClr val="tx1"/>
              </a:solidFill>
            </a:endParaRPr>
          </a:p>
          <a:p>
            <a:pPr marL="0" indent="0">
              <a:spcBef>
                <a:spcPts val="1333"/>
              </a:spcBef>
              <a:buClr>
                <a:schemeClr val="dk1"/>
              </a:buClr>
              <a:buSzPts val="1100"/>
              <a:buNone/>
            </a:pPr>
            <a:r>
              <a:rPr lang="en-GB">
                <a:solidFill>
                  <a:schemeClr val="tx1"/>
                </a:solidFill>
              </a:rPr>
              <a:t>Explain that menstrual ‘flow’ may vary, and most girls/women will need to change their menstrual products every 3 to 4 hours. </a:t>
            </a:r>
            <a:endParaRPr>
              <a:solidFill>
                <a:schemeClr val="tx1"/>
              </a:solidFill>
            </a:endParaRPr>
          </a:p>
          <a:p>
            <a:pPr marL="0" indent="0">
              <a:spcBef>
                <a:spcPts val="1333"/>
              </a:spcBef>
              <a:buClr>
                <a:schemeClr val="dk1"/>
              </a:buClr>
              <a:buSzPts val="1100"/>
              <a:buNone/>
            </a:pPr>
            <a:r>
              <a:rPr lang="en-GB">
                <a:solidFill>
                  <a:schemeClr val="tx1"/>
                </a:solidFill>
              </a:rPr>
              <a:t>Explain that there are different products available for different volumes of flow, and that it is important to follow instructions on products.</a:t>
            </a:r>
            <a:endParaRPr>
              <a:solidFill>
                <a:schemeClr val="tx1"/>
              </a:solidFill>
            </a:endParaRPr>
          </a:p>
          <a:p>
            <a:pPr marL="0" indent="0">
              <a:spcBef>
                <a:spcPts val="2133"/>
              </a:spcBef>
              <a:buNone/>
            </a:pPr>
            <a:endParaRPr/>
          </a:p>
          <a:p>
            <a:pPr marL="0" indent="0">
              <a:lnSpc>
                <a:spcPct val="115000"/>
              </a:lnSpc>
              <a:spcBef>
                <a:spcPts val="2133"/>
              </a:spcBef>
              <a:buNone/>
            </a:pPr>
            <a:endParaRPr sz="2400"/>
          </a:p>
          <a:p>
            <a:pPr marL="0" indent="0">
              <a:lnSpc>
                <a:spcPct val="115000"/>
              </a:lnSpc>
              <a:spcBef>
                <a:spcPts val="2133"/>
              </a:spcBef>
              <a:buNone/>
            </a:pPr>
            <a:endParaRPr sz="2400"/>
          </a:p>
          <a:p>
            <a:pPr marL="0" indent="0">
              <a:lnSpc>
                <a:spcPct val="115000"/>
              </a:lnSpc>
              <a:spcBef>
                <a:spcPts val="2133"/>
              </a:spcBef>
              <a:buNone/>
            </a:pPr>
            <a:endParaRPr sz="2400"/>
          </a:p>
        </p:txBody>
      </p:sp>
      <p:sp>
        <p:nvSpPr>
          <p:cNvPr id="296" name="Google Shape;296;p50"/>
          <p:cNvSpPr txBox="1">
            <a:spLocks noGrp="1"/>
          </p:cNvSpPr>
          <p:nvPr>
            <p:ph type="body" idx="2"/>
          </p:nvPr>
        </p:nvSpPr>
        <p:spPr>
          <a:xfrm>
            <a:off x="8238400" y="860067"/>
            <a:ext cx="3593600" cy="2150400"/>
          </a:xfrm>
          <a:prstGeom prst="rect">
            <a:avLst/>
          </a:prstGeom>
          <a:solidFill>
            <a:schemeClr val="bg1">
              <a:lumMod val="95000"/>
            </a:schemeClr>
          </a:solidFill>
          <a:ln w="38100" cap="flat" cmpd="sng">
            <a:noFill/>
            <a:prstDash val="solid"/>
            <a:round/>
            <a:headEnd type="none" w="sm" len="sm"/>
            <a:tailEnd type="none" w="sm" len="sm"/>
          </a:ln>
        </p:spPr>
        <p:txBody>
          <a:bodyPr spcFirstLastPara="1" vert="horz" wrap="square" lIns="121900" tIns="121900" rIns="121900" bIns="121900" rtlCol="0" anchor="t" anchorCtr="0">
            <a:noAutofit/>
          </a:bodyPr>
          <a:lstStyle/>
          <a:p>
            <a:pPr marL="0" indent="0">
              <a:buClr>
                <a:schemeClr val="dk1"/>
              </a:buClr>
              <a:buSzPts val="1100"/>
              <a:buNone/>
            </a:pPr>
            <a:r>
              <a:rPr lang="en-GB" sz="2133" b="1"/>
              <a:t>STATUTORY GUIDANCE</a:t>
            </a:r>
            <a:br>
              <a:rPr lang="en-GB" sz="2133"/>
            </a:br>
            <a:r>
              <a:rPr lang="en-GB" sz="2133"/>
              <a:t>Know about menstrual wellbeing including the key facts about the menstrual cycle. </a:t>
            </a:r>
            <a:endParaRPr sz="2400"/>
          </a:p>
          <a:p>
            <a:pPr marL="0" indent="0">
              <a:spcBef>
                <a:spcPts val="2133"/>
              </a:spcBef>
              <a:buClr>
                <a:schemeClr val="dk1"/>
              </a:buClr>
              <a:buSzPts val="1100"/>
              <a:buNone/>
            </a:pPr>
            <a:endParaRPr sz="2400"/>
          </a:p>
          <a:p>
            <a:pPr marL="0" indent="0">
              <a:spcBef>
                <a:spcPts val="2133"/>
              </a:spcBef>
              <a:spcAft>
                <a:spcPts val="2133"/>
              </a:spcAft>
              <a:buNone/>
            </a:pPr>
            <a:endParaRPr sz="2400"/>
          </a:p>
        </p:txBody>
      </p:sp>
      <p:sp>
        <p:nvSpPr>
          <p:cNvPr id="297" name="Google Shape;297;p50"/>
          <p:cNvSpPr txBox="1">
            <a:spLocks noGrp="1"/>
          </p:cNvSpPr>
          <p:nvPr>
            <p:ph type="sldNum" idx="12"/>
          </p:nvPr>
        </p:nvSpPr>
        <p:spPr>
          <a:xfrm>
            <a:off x="11716800" y="6409200"/>
            <a:ext cx="475200" cy="448800"/>
          </a:xfrm>
          <a:prstGeom prst="rect">
            <a:avLst/>
          </a:prstGeom>
          <a:noFill/>
          <a:ln>
            <a:noFill/>
          </a:ln>
        </p:spPr>
        <p:txBody>
          <a:bodyPr spcFirstLastPara="1" vert="horz" wrap="square" lIns="121900" tIns="121900" rIns="121900" bIns="121900" rtlCol="0" anchor="ctr" anchorCtr="0">
            <a:noAutofit/>
          </a:bodyPr>
          <a:lstStyle/>
          <a:p>
            <a:fld id="{00000000-1234-1234-1234-123412341234}" type="slidenum">
              <a:rPr lang="en-GB"/>
              <a:pPr/>
              <a:t>20</a:t>
            </a:fld>
            <a:endParaRPr/>
          </a:p>
        </p:txBody>
      </p:sp>
      <p:pic>
        <p:nvPicPr>
          <p:cNvPr id="2" name="Picture 1" descr="A drawing of a cartoon character&#10;&#10;Description automatically generated">
            <a:extLst>
              <a:ext uri="{FF2B5EF4-FFF2-40B4-BE49-F238E27FC236}">
                <a16:creationId xmlns:a16="http://schemas.microsoft.com/office/drawing/2014/main" id="{1911DC04-32B4-4E7B-82BB-1AC3147FC73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877919" y="60191"/>
            <a:ext cx="1773802" cy="666705"/>
          </a:xfrm>
          <a:prstGeom prst="rect">
            <a:avLst/>
          </a:prstGeom>
        </p:spPr>
      </p:pic>
    </p:spTree>
    <p:extLst>
      <p:ext uri="{BB962C8B-B14F-4D97-AF65-F5344CB8AC3E}">
        <p14:creationId xmlns:p14="http://schemas.microsoft.com/office/powerpoint/2010/main" val="344872671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302"/>
        <p:cNvGrpSpPr/>
        <p:nvPr/>
      </p:nvGrpSpPr>
      <p:grpSpPr>
        <a:xfrm>
          <a:off x="0" y="0"/>
          <a:ext cx="0" cy="0"/>
          <a:chOff x="0" y="0"/>
          <a:chExt cx="0" cy="0"/>
        </a:xfrm>
      </p:grpSpPr>
      <p:sp>
        <p:nvSpPr>
          <p:cNvPr id="303" name="Google Shape;303;p51"/>
          <p:cNvSpPr txBox="1">
            <a:spLocks noGrp="1"/>
          </p:cNvSpPr>
          <p:nvPr>
            <p:ph type="title"/>
          </p:nvPr>
        </p:nvSpPr>
        <p:spPr>
          <a:xfrm>
            <a:off x="360000" y="288567"/>
            <a:ext cx="7820800" cy="763600"/>
          </a:xfrm>
          <a:prstGeom prst="rect">
            <a:avLst/>
          </a:prstGeom>
          <a:noFill/>
          <a:ln>
            <a:noFill/>
          </a:ln>
        </p:spPr>
        <p:txBody>
          <a:bodyPr spcFirstLastPara="1" vert="horz" wrap="square" lIns="121900" tIns="121900" rIns="121900" bIns="121900" rtlCol="0" anchor="t" anchorCtr="0">
            <a:noAutofit/>
          </a:bodyPr>
          <a:lstStyle/>
          <a:p>
            <a:r>
              <a:rPr lang="en-GB">
                <a:solidFill>
                  <a:schemeClr val="accent1"/>
                </a:solidFill>
              </a:rPr>
              <a:t>Menstrual products (2)</a:t>
            </a:r>
            <a:endParaRPr>
              <a:solidFill>
                <a:schemeClr val="accent1"/>
              </a:solidFill>
            </a:endParaRPr>
          </a:p>
        </p:txBody>
      </p:sp>
      <p:sp>
        <p:nvSpPr>
          <p:cNvPr id="307" name="Google Shape;307;p51"/>
          <p:cNvSpPr txBox="1">
            <a:spLocks noGrp="1"/>
          </p:cNvSpPr>
          <p:nvPr>
            <p:ph type="subTitle" idx="4294967295"/>
          </p:nvPr>
        </p:nvSpPr>
        <p:spPr>
          <a:xfrm>
            <a:off x="10395200" y="5939433"/>
            <a:ext cx="1436800" cy="630000"/>
          </a:xfrm>
          <a:prstGeom prst="rect">
            <a:avLst/>
          </a:prstGeom>
          <a:noFill/>
          <a:ln w="38100" cap="flat" cmpd="sng">
            <a:solidFill>
              <a:schemeClr val="accent6"/>
            </a:solidFill>
            <a:prstDash val="solid"/>
            <a:round/>
            <a:headEnd type="none" w="sm" len="sm"/>
            <a:tailEnd type="none" w="sm" len="sm"/>
          </a:ln>
        </p:spPr>
        <p:txBody>
          <a:bodyPr spcFirstLastPara="1" vert="horz" wrap="square" lIns="121900" tIns="121900" rIns="121900" bIns="121900" rtlCol="0" anchor="t" anchorCtr="0">
            <a:noAutofit/>
          </a:bodyPr>
          <a:lstStyle/>
          <a:p>
            <a:pPr marL="0" indent="0" algn="ctr">
              <a:lnSpc>
                <a:spcPct val="115000"/>
              </a:lnSpc>
              <a:spcBef>
                <a:spcPts val="0"/>
              </a:spcBef>
              <a:buClr>
                <a:schemeClr val="dk2"/>
              </a:buClr>
              <a:buSzPts val="1800"/>
              <a:buNone/>
            </a:pPr>
            <a:r>
              <a:rPr lang="en-GB" sz="2400">
                <a:solidFill>
                  <a:schemeClr val="accent6"/>
                </a:solidFill>
                <a:latin typeface="Arial"/>
                <a:ea typeface="Arial"/>
                <a:cs typeface="Arial"/>
                <a:sym typeface="Arial"/>
              </a:rPr>
              <a:t>Primary</a:t>
            </a:r>
            <a:endParaRPr sz="2400">
              <a:solidFill>
                <a:schemeClr val="accent6"/>
              </a:solidFill>
              <a:latin typeface="Arial"/>
              <a:ea typeface="Arial"/>
              <a:cs typeface="Arial"/>
              <a:sym typeface="Arial"/>
            </a:endParaRPr>
          </a:p>
        </p:txBody>
      </p:sp>
      <p:sp>
        <p:nvSpPr>
          <p:cNvPr id="304" name="Google Shape;304;p51"/>
          <p:cNvSpPr txBox="1">
            <a:spLocks noGrp="1"/>
          </p:cNvSpPr>
          <p:nvPr>
            <p:ph type="body" idx="1"/>
          </p:nvPr>
        </p:nvSpPr>
        <p:spPr>
          <a:xfrm>
            <a:off x="360000" y="896980"/>
            <a:ext cx="7700800" cy="3238400"/>
          </a:xfrm>
          <a:prstGeom prst="rect">
            <a:avLst/>
          </a:prstGeom>
          <a:noFill/>
          <a:ln>
            <a:noFill/>
          </a:ln>
        </p:spPr>
        <p:txBody>
          <a:bodyPr spcFirstLastPara="1" vert="horz" wrap="square" lIns="121900" tIns="121900" rIns="121900" bIns="121900" rtlCol="0" anchor="t" anchorCtr="0">
            <a:noAutofit/>
          </a:bodyPr>
          <a:lstStyle/>
          <a:p>
            <a:pPr marL="0" indent="0">
              <a:lnSpc>
                <a:spcPct val="115000"/>
              </a:lnSpc>
              <a:spcBef>
                <a:spcPts val="2133"/>
              </a:spcBef>
              <a:buNone/>
            </a:pPr>
            <a:r>
              <a:rPr lang="en-GB">
                <a:solidFill>
                  <a:schemeClr val="tx1"/>
                </a:solidFill>
              </a:rPr>
              <a:t>Introduce different kinds of menstrual products, including</a:t>
            </a:r>
            <a:r>
              <a:rPr lang="en-GB" sz="2400"/>
              <a:t>:</a:t>
            </a:r>
            <a:endParaRPr>
              <a:solidFill>
                <a:schemeClr val="tx1"/>
              </a:solidFill>
            </a:endParaRPr>
          </a:p>
          <a:p>
            <a:pPr marL="380990" indent="-380990">
              <a:lnSpc>
                <a:spcPct val="115000"/>
              </a:lnSpc>
              <a:spcBef>
                <a:spcPts val="1333"/>
              </a:spcBef>
            </a:pPr>
            <a:r>
              <a:rPr lang="en-GB" sz="2400"/>
              <a:t>pads which you stick on your </a:t>
            </a:r>
            <a:r>
              <a:rPr lang="en-GB">
                <a:solidFill>
                  <a:schemeClr val="tx1"/>
                </a:solidFill>
              </a:rPr>
              <a:t>underwear</a:t>
            </a:r>
            <a:r>
              <a:rPr lang="en-GB" sz="2400"/>
              <a:t> - </a:t>
            </a:r>
            <a:r>
              <a:rPr lang="en-GB">
                <a:solidFill>
                  <a:schemeClr val="tx1"/>
                </a:solidFill>
              </a:rPr>
              <a:t>only need to be changed</a:t>
            </a:r>
            <a:r>
              <a:rPr lang="en-GB" sz="2400"/>
              <a:t> as often as </a:t>
            </a:r>
            <a:r>
              <a:rPr lang="en-GB">
                <a:solidFill>
                  <a:schemeClr val="tx1"/>
                </a:solidFill>
              </a:rPr>
              <a:t>instructions</a:t>
            </a:r>
            <a:r>
              <a:rPr lang="en-GB" sz="2400"/>
              <a:t> recommend</a:t>
            </a:r>
            <a:endParaRPr>
              <a:solidFill>
                <a:schemeClr val="tx1"/>
              </a:solidFill>
            </a:endParaRPr>
          </a:p>
          <a:p>
            <a:pPr marL="380990" indent="-380990">
              <a:lnSpc>
                <a:spcPct val="115000"/>
              </a:lnSpc>
            </a:pPr>
            <a:r>
              <a:rPr lang="en-GB" sz="2400"/>
              <a:t>tampons (applicator/non-applicator) - used internally</a:t>
            </a:r>
            <a:endParaRPr>
              <a:solidFill>
                <a:schemeClr val="tx1"/>
              </a:solidFill>
            </a:endParaRPr>
          </a:p>
          <a:p>
            <a:pPr marL="380990" indent="-380990">
              <a:lnSpc>
                <a:spcPct val="115000"/>
              </a:lnSpc>
            </a:pPr>
            <a:r>
              <a:rPr lang="en-GB" sz="2400"/>
              <a:t>menstrual cups - used internally and can be reused</a:t>
            </a:r>
            <a:endParaRPr>
              <a:solidFill>
                <a:schemeClr val="tx1"/>
              </a:solidFill>
            </a:endParaRPr>
          </a:p>
          <a:p>
            <a:pPr marL="380990" indent="-380990">
              <a:lnSpc>
                <a:spcPct val="115000"/>
              </a:lnSpc>
            </a:pPr>
            <a:r>
              <a:rPr lang="en-GB" sz="2400"/>
              <a:t>washable period </a:t>
            </a:r>
            <a:r>
              <a:rPr lang="en-GB">
                <a:solidFill>
                  <a:schemeClr val="tx1"/>
                </a:solidFill>
              </a:rPr>
              <a:t>underwear</a:t>
            </a:r>
            <a:r>
              <a:rPr lang="en-GB" sz="2400"/>
              <a:t> - reusable</a:t>
            </a:r>
            <a:endParaRPr>
              <a:solidFill>
                <a:schemeClr val="tx1"/>
              </a:solidFill>
            </a:endParaRPr>
          </a:p>
          <a:p>
            <a:pPr marL="0" indent="0">
              <a:spcBef>
                <a:spcPts val="1333"/>
              </a:spcBef>
              <a:buClr>
                <a:schemeClr val="dk1"/>
              </a:buClr>
              <a:buNone/>
            </a:pPr>
            <a:r>
              <a:rPr lang="en-GB">
                <a:solidFill>
                  <a:schemeClr val="tx1"/>
                </a:solidFill>
              </a:rPr>
              <a:t>All schools in England can now access free menstrual products.</a:t>
            </a:r>
            <a:endParaRPr b="1">
              <a:solidFill>
                <a:schemeClr val="tx1"/>
              </a:solidFill>
            </a:endParaRPr>
          </a:p>
          <a:p>
            <a:pPr marL="0" indent="0">
              <a:spcBef>
                <a:spcPts val="1333"/>
              </a:spcBef>
              <a:buClr>
                <a:schemeClr val="dk1"/>
              </a:buClr>
              <a:buNone/>
            </a:pPr>
            <a:r>
              <a:rPr lang="en-GB">
                <a:solidFill>
                  <a:schemeClr val="tx1"/>
                </a:solidFill>
              </a:rPr>
              <a:t>You can </a:t>
            </a:r>
            <a:r>
              <a:rPr lang="en-GB">
                <a:solidFill>
                  <a:srgbClr val="0000FF"/>
                </a:solidFill>
                <a:hlinkClick r:id="rId3">
                  <a:extLst>
                    <a:ext uri="{A12FA001-AC4F-418D-AE19-62706E023703}">
                      <ahyp:hlinkClr xmlns:ahyp="http://schemas.microsoft.com/office/drawing/2018/hyperlinkcolor" val="tx"/>
                    </a:ext>
                  </a:extLst>
                </a:hlinkClick>
              </a:rPr>
              <a:t>read about the </a:t>
            </a:r>
            <a:r>
              <a:rPr lang="en-GB" u="sng">
                <a:solidFill>
                  <a:srgbClr val="0000FF"/>
                </a:solidFill>
                <a:hlinkClick r:id="rId3">
                  <a:extLst>
                    <a:ext uri="{A12FA001-AC4F-418D-AE19-62706E023703}">
                      <ahyp:hlinkClr xmlns:ahyp="http://schemas.microsoft.com/office/drawing/2018/hyperlinkcolor" val="tx"/>
                    </a:ext>
                  </a:extLst>
                </a:hlinkClick>
              </a:rPr>
              <a:t>Periods Product Scheme</a:t>
            </a:r>
            <a:r>
              <a:rPr lang="en-GB">
                <a:solidFill>
                  <a:srgbClr val="0000FF"/>
                </a:solidFill>
              </a:rPr>
              <a:t> </a:t>
            </a:r>
            <a:r>
              <a:rPr lang="en-GB">
                <a:solidFill>
                  <a:schemeClr val="tx1"/>
                </a:solidFill>
              </a:rPr>
              <a:t>on GOV.UK.</a:t>
            </a:r>
            <a:endParaRPr>
              <a:solidFill>
                <a:schemeClr val="tx1"/>
              </a:solidFill>
            </a:endParaRPr>
          </a:p>
          <a:p>
            <a:pPr marL="0" indent="0">
              <a:buClr>
                <a:schemeClr val="dk1"/>
              </a:buClr>
              <a:buNone/>
            </a:pPr>
            <a:endParaRPr/>
          </a:p>
          <a:p>
            <a:pPr marL="0" indent="0">
              <a:spcBef>
                <a:spcPts val="2133"/>
              </a:spcBef>
              <a:buClr>
                <a:schemeClr val="dk1"/>
              </a:buClr>
              <a:buNone/>
            </a:pPr>
            <a:endParaRPr b="1"/>
          </a:p>
          <a:p>
            <a:pPr marL="0" indent="0">
              <a:lnSpc>
                <a:spcPct val="115000"/>
              </a:lnSpc>
              <a:buNone/>
            </a:pPr>
            <a:endParaRPr/>
          </a:p>
        </p:txBody>
      </p:sp>
      <p:sp>
        <p:nvSpPr>
          <p:cNvPr id="305" name="Google Shape;305;p51"/>
          <p:cNvSpPr txBox="1">
            <a:spLocks noGrp="1"/>
          </p:cNvSpPr>
          <p:nvPr>
            <p:ph type="body" idx="2"/>
          </p:nvPr>
        </p:nvSpPr>
        <p:spPr>
          <a:xfrm>
            <a:off x="8238400" y="895786"/>
            <a:ext cx="3593600" cy="2132416"/>
          </a:xfrm>
          <a:prstGeom prst="rect">
            <a:avLst/>
          </a:prstGeom>
          <a:solidFill>
            <a:schemeClr val="bg1">
              <a:lumMod val="95000"/>
            </a:schemeClr>
          </a:solidFill>
          <a:ln w="38100" cap="flat" cmpd="sng">
            <a:noFill/>
            <a:prstDash val="solid"/>
            <a:round/>
            <a:headEnd type="none" w="sm" len="sm"/>
            <a:tailEnd type="none" w="sm" len="sm"/>
          </a:ln>
        </p:spPr>
        <p:txBody>
          <a:bodyPr spcFirstLastPara="1" vert="horz" wrap="square" lIns="121900" tIns="121900" rIns="121900" bIns="121900" rtlCol="0" anchor="t" anchorCtr="0">
            <a:noAutofit/>
          </a:bodyPr>
          <a:lstStyle/>
          <a:p>
            <a:pPr marL="0" indent="0">
              <a:buClr>
                <a:schemeClr val="dk1"/>
              </a:buClr>
              <a:buSzPts val="1100"/>
              <a:buNone/>
            </a:pPr>
            <a:r>
              <a:rPr lang="en-GB" sz="2133" b="1"/>
              <a:t>STATUTORY GUIDANCE</a:t>
            </a:r>
            <a:br>
              <a:rPr lang="en-GB" sz="2133"/>
            </a:br>
            <a:r>
              <a:rPr lang="en-GB" sz="2133"/>
              <a:t>Know about menstrual wellbeing including the key facts about the menstrual cycle.</a:t>
            </a:r>
            <a:endParaRPr sz="2400">
              <a:highlight>
                <a:srgbClr val="FFFF00"/>
              </a:highlight>
            </a:endParaRPr>
          </a:p>
          <a:p>
            <a:pPr marL="0" indent="0">
              <a:spcBef>
                <a:spcPts val="2133"/>
              </a:spcBef>
              <a:buClr>
                <a:schemeClr val="dk1"/>
              </a:buClr>
              <a:buSzPts val="1100"/>
              <a:buNone/>
            </a:pPr>
            <a:endParaRPr sz="2400"/>
          </a:p>
          <a:p>
            <a:pPr marL="0" indent="0">
              <a:spcBef>
                <a:spcPts val="2133"/>
              </a:spcBef>
              <a:spcAft>
                <a:spcPts val="2133"/>
              </a:spcAft>
              <a:buNone/>
            </a:pPr>
            <a:endParaRPr sz="2400"/>
          </a:p>
        </p:txBody>
      </p:sp>
      <p:sp>
        <p:nvSpPr>
          <p:cNvPr id="306" name="Google Shape;306;p51"/>
          <p:cNvSpPr txBox="1">
            <a:spLocks noGrp="1"/>
          </p:cNvSpPr>
          <p:nvPr>
            <p:ph type="sldNum" idx="12"/>
          </p:nvPr>
        </p:nvSpPr>
        <p:spPr>
          <a:xfrm>
            <a:off x="11716800" y="6409200"/>
            <a:ext cx="475200" cy="448800"/>
          </a:xfrm>
          <a:prstGeom prst="rect">
            <a:avLst/>
          </a:prstGeom>
          <a:noFill/>
          <a:ln>
            <a:noFill/>
          </a:ln>
        </p:spPr>
        <p:txBody>
          <a:bodyPr spcFirstLastPara="1" vert="horz" wrap="square" lIns="121900" tIns="121900" rIns="121900" bIns="121900" rtlCol="0" anchor="ctr" anchorCtr="0">
            <a:noAutofit/>
          </a:bodyPr>
          <a:lstStyle/>
          <a:p>
            <a:fld id="{00000000-1234-1234-1234-123412341234}" type="slidenum">
              <a:rPr lang="en-GB"/>
              <a:pPr/>
              <a:t>21</a:t>
            </a:fld>
            <a:endParaRPr/>
          </a:p>
        </p:txBody>
      </p:sp>
      <p:pic>
        <p:nvPicPr>
          <p:cNvPr id="2" name="Picture 1" descr="A drawing of a cartoon character&#10;&#10;Description automatically generated">
            <a:extLst>
              <a:ext uri="{FF2B5EF4-FFF2-40B4-BE49-F238E27FC236}">
                <a16:creationId xmlns:a16="http://schemas.microsoft.com/office/drawing/2014/main" id="{9CD52C1A-E603-4FE8-A5E0-4F13A906D31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937450" y="95910"/>
            <a:ext cx="1773802" cy="666705"/>
          </a:xfrm>
          <a:prstGeom prst="rect">
            <a:avLst/>
          </a:prstGeom>
        </p:spPr>
      </p:pic>
    </p:spTree>
    <p:extLst>
      <p:ext uri="{BB962C8B-B14F-4D97-AF65-F5344CB8AC3E}">
        <p14:creationId xmlns:p14="http://schemas.microsoft.com/office/powerpoint/2010/main" val="268905091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318"/>
        <p:cNvGrpSpPr/>
        <p:nvPr/>
      </p:nvGrpSpPr>
      <p:grpSpPr>
        <a:xfrm>
          <a:off x="0" y="0"/>
          <a:ext cx="0" cy="0"/>
          <a:chOff x="0" y="0"/>
          <a:chExt cx="0" cy="0"/>
        </a:xfrm>
      </p:grpSpPr>
      <p:sp>
        <p:nvSpPr>
          <p:cNvPr id="319" name="Google Shape;319;p53"/>
          <p:cNvSpPr txBox="1">
            <a:spLocks noGrp="1"/>
          </p:cNvSpPr>
          <p:nvPr>
            <p:ph type="title"/>
          </p:nvPr>
        </p:nvSpPr>
        <p:spPr>
          <a:xfrm>
            <a:off x="360000" y="288567"/>
            <a:ext cx="7820800" cy="763600"/>
          </a:xfrm>
          <a:prstGeom prst="rect">
            <a:avLst/>
          </a:prstGeom>
          <a:noFill/>
          <a:ln>
            <a:noFill/>
          </a:ln>
        </p:spPr>
        <p:txBody>
          <a:bodyPr spcFirstLastPara="1" vert="horz" wrap="square" lIns="121900" tIns="121900" rIns="121900" bIns="121900" rtlCol="0" anchor="t" anchorCtr="0">
            <a:noAutofit/>
          </a:bodyPr>
          <a:lstStyle/>
          <a:p>
            <a:r>
              <a:rPr lang="en-GB">
                <a:solidFill>
                  <a:schemeClr val="accent1"/>
                </a:solidFill>
              </a:rPr>
              <a:t>Menstrual wellbeing</a:t>
            </a:r>
            <a:endParaRPr>
              <a:solidFill>
                <a:schemeClr val="accent1"/>
              </a:solidFill>
            </a:endParaRPr>
          </a:p>
        </p:txBody>
      </p:sp>
      <p:sp>
        <p:nvSpPr>
          <p:cNvPr id="323" name="Google Shape;323;p53"/>
          <p:cNvSpPr txBox="1">
            <a:spLocks noGrp="1"/>
          </p:cNvSpPr>
          <p:nvPr>
            <p:ph type="subTitle" idx="4294967295"/>
          </p:nvPr>
        </p:nvSpPr>
        <p:spPr>
          <a:xfrm>
            <a:off x="10395200" y="5939433"/>
            <a:ext cx="1436800" cy="630000"/>
          </a:xfrm>
          <a:prstGeom prst="rect">
            <a:avLst/>
          </a:prstGeom>
          <a:noFill/>
          <a:ln w="38100" cap="flat" cmpd="sng">
            <a:solidFill>
              <a:schemeClr val="accent6"/>
            </a:solidFill>
            <a:prstDash val="solid"/>
            <a:round/>
            <a:headEnd type="none" w="sm" len="sm"/>
            <a:tailEnd type="none" w="sm" len="sm"/>
          </a:ln>
        </p:spPr>
        <p:txBody>
          <a:bodyPr spcFirstLastPara="1" vert="horz" wrap="square" lIns="121900" tIns="121900" rIns="121900" bIns="121900" rtlCol="0" anchor="t" anchorCtr="0">
            <a:noAutofit/>
          </a:bodyPr>
          <a:lstStyle/>
          <a:p>
            <a:pPr marL="0" indent="0" algn="ctr">
              <a:lnSpc>
                <a:spcPct val="115000"/>
              </a:lnSpc>
              <a:spcBef>
                <a:spcPts val="0"/>
              </a:spcBef>
              <a:buClr>
                <a:schemeClr val="dk2"/>
              </a:buClr>
              <a:buSzPts val="1800"/>
              <a:buNone/>
            </a:pPr>
            <a:r>
              <a:rPr lang="en-GB" sz="2400">
                <a:solidFill>
                  <a:schemeClr val="accent6"/>
                </a:solidFill>
                <a:latin typeface="Arial"/>
                <a:ea typeface="Arial"/>
                <a:cs typeface="Arial"/>
                <a:sym typeface="Arial"/>
              </a:rPr>
              <a:t>Primary</a:t>
            </a:r>
            <a:endParaRPr sz="2400">
              <a:solidFill>
                <a:schemeClr val="accent6"/>
              </a:solidFill>
              <a:latin typeface="Arial"/>
              <a:ea typeface="Arial"/>
              <a:cs typeface="Arial"/>
              <a:sym typeface="Arial"/>
            </a:endParaRPr>
          </a:p>
        </p:txBody>
      </p:sp>
      <p:sp>
        <p:nvSpPr>
          <p:cNvPr id="320" name="Google Shape;320;p53"/>
          <p:cNvSpPr txBox="1">
            <a:spLocks noGrp="1"/>
          </p:cNvSpPr>
          <p:nvPr>
            <p:ph type="body" idx="1"/>
          </p:nvPr>
        </p:nvSpPr>
        <p:spPr>
          <a:xfrm>
            <a:off x="388801" y="474424"/>
            <a:ext cx="7820799" cy="5247600"/>
          </a:xfrm>
          <a:prstGeom prst="rect">
            <a:avLst/>
          </a:prstGeom>
          <a:noFill/>
          <a:ln>
            <a:noFill/>
          </a:ln>
        </p:spPr>
        <p:txBody>
          <a:bodyPr spcFirstLastPara="1" vert="horz" wrap="square" lIns="121900" tIns="121900" rIns="121900" bIns="121900" rtlCol="0" anchor="t" anchorCtr="0">
            <a:noAutofit/>
          </a:bodyPr>
          <a:lstStyle/>
          <a:p>
            <a:pPr marL="0" indent="0">
              <a:lnSpc>
                <a:spcPct val="115000"/>
              </a:lnSpc>
              <a:spcBef>
                <a:spcPts val="2133"/>
              </a:spcBef>
              <a:buNone/>
            </a:pPr>
            <a:r>
              <a:rPr lang="en-GB" sz="2400"/>
              <a:t>Explain that period pain is common. Light exercise can help, and girls </a:t>
            </a:r>
            <a:r>
              <a:rPr lang="en-GB">
                <a:solidFill>
                  <a:schemeClr val="tx1"/>
                </a:solidFill>
              </a:rPr>
              <a:t>should be able to carry on with day-to-day activities.</a:t>
            </a:r>
            <a:endParaRPr>
              <a:solidFill>
                <a:schemeClr val="tx1"/>
              </a:solidFill>
            </a:endParaRPr>
          </a:p>
          <a:p>
            <a:pPr marL="0" indent="0">
              <a:lnSpc>
                <a:spcPct val="115000"/>
              </a:lnSpc>
              <a:spcBef>
                <a:spcPts val="2133"/>
              </a:spcBef>
              <a:buNone/>
            </a:pPr>
            <a:r>
              <a:rPr lang="en-GB">
                <a:solidFill>
                  <a:schemeClr val="tx1"/>
                </a:solidFill>
              </a:rPr>
              <a:t>Ensure that girls know they can speak to a parent, school nurse, teacher or GP if they:</a:t>
            </a:r>
            <a:endParaRPr>
              <a:solidFill>
                <a:schemeClr val="tx1"/>
              </a:solidFill>
            </a:endParaRPr>
          </a:p>
          <a:p>
            <a:pPr>
              <a:lnSpc>
                <a:spcPct val="115000"/>
              </a:lnSpc>
              <a:spcBef>
                <a:spcPts val="2133"/>
              </a:spcBef>
            </a:pPr>
            <a:r>
              <a:rPr lang="en-GB">
                <a:solidFill>
                  <a:schemeClr val="tx1"/>
                </a:solidFill>
              </a:rPr>
              <a:t>have pain that interferes with regular activities</a:t>
            </a:r>
            <a:endParaRPr>
              <a:solidFill>
                <a:schemeClr val="tx1"/>
              </a:solidFill>
            </a:endParaRPr>
          </a:p>
          <a:p>
            <a:pPr>
              <a:lnSpc>
                <a:spcPct val="115000"/>
              </a:lnSpc>
            </a:pPr>
            <a:r>
              <a:rPr lang="en-GB">
                <a:solidFill>
                  <a:schemeClr val="tx1"/>
                </a:solidFill>
              </a:rPr>
              <a:t>are worried their period is too heavy</a:t>
            </a:r>
            <a:endParaRPr>
              <a:solidFill>
                <a:schemeClr val="tx1"/>
              </a:solidFill>
            </a:endParaRPr>
          </a:p>
          <a:p>
            <a:pPr>
              <a:lnSpc>
                <a:spcPct val="115000"/>
              </a:lnSpc>
            </a:pPr>
            <a:r>
              <a:rPr lang="en-GB">
                <a:solidFill>
                  <a:schemeClr val="tx1"/>
                </a:solidFill>
              </a:rPr>
              <a:t>are having periods that last longer than 7 days</a:t>
            </a:r>
            <a:endParaRPr>
              <a:solidFill>
                <a:schemeClr val="tx1"/>
              </a:solidFill>
            </a:endParaRPr>
          </a:p>
          <a:p>
            <a:pPr>
              <a:lnSpc>
                <a:spcPct val="115000"/>
              </a:lnSpc>
            </a:pPr>
            <a:r>
              <a:rPr lang="en-GB">
                <a:solidFill>
                  <a:schemeClr val="tx1"/>
                </a:solidFill>
              </a:rPr>
              <a:t>have questions about menstruation (e.g. questions about the look of their menstrual blood)</a:t>
            </a:r>
            <a:endParaRPr>
              <a:solidFill>
                <a:schemeClr val="tx1"/>
              </a:solidFill>
            </a:endParaRPr>
          </a:p>
          <a:p>
            <a:pPr marL="0" indent="0">
              <a:spcBef>
                <a:spcPts val="2133"/>
              </a:spcBef>
              <a:buClr>
                <a:schemeClr val="dk1"/>
              </a:buClr>
              <a:buNone/>
            </a:pPr>
            <a:r>
              <a:rPr lang="en-GB">
                <a:solidFill>
                  <a:schemeClr val="tx1"/>
                </a:solidFill>
              </a:rPr>
              <a:t>You can </a:t>
            </a:r>
            <a:r>
              <a:rPr lang="en-GB" u="sng">
                <a:solidFill>
                  <a:srgbClr val="0000FF"/>
                </a:solidFill>
                <a:hlinkClick r:id="rId3">
                  <a:extLst>
                    <a:ext uri="{A12FA001-AC4F-418D-AE19-62706E023703}">
                      <ahyp:hlinkClr xmlns:ahyp="http://schemas.microsoft.com/office/drawing/2018/hyperlinkcolor" val="tx"/>
                    </a:ext>
                  </a:extLst>
                </a:hlinkClick>
              </a:rPr>
              <a:t>read more about starting periods</a:t>
            </a:r>
            <a:r>
              <a:rPr lang="en-GB">
                <a:solidFill>
                  <a:srgbClr val="0000FF"/>
                </a:solidFill>
              </a:rPr>
              <a:t> </a:t>
            </a:r>
            <a:r>
              <a:rPr lang="en-GB">
                <a:solidFill>
                  <a:schemeClr val="tx1"/>
                </a:solidFill>
              </a:rPr>
              <a:t>on NHS.UK.</a:t>
            </a:r>
            <a:endParaRPr>
              <a:solidFill>
                <a:schemeClr val="tx1"/>
              </a:solidFill>
            </a:endParaRPr>
          </a:p>
          <a:p>
            <a:pPr marL="0" indent="0">
              <a:lnSpc>
                <a:spcPct val="115000"/>
              </a:lnSpc>
              <a:spcBef>
                <a:spcPts val="2133"/>
              </a:spcBef>
              <a:buNone/>
            </a:pPr>
            <a:endParaRPr/>
          </a:p>
          <a:p>
            <a:pPr marL="380990" indent="-262460">
              <a:lnSpc>
                <a:spcPct val="115000"/>
              </a:lnSpc>
              <a:spcBef>
                <a:spcPts val="2133"/>
              </a:spcBef>
              <a:buNone/>
            </a:pPr>
            <a:endParaRPr sz="2400"/>
          </a:p>
        </p:txBody>
      </p:sp>
      <p:sp>
        <p:nvSpPr>
          <p:cNvPr id="321" name="Google Shape;321;p53"/>
          <p:cNvSpPr txBox="1">
            <a:spLocks noGrp="1"/>
          </p:cNvSpPr>
          <p:nvPr>
            <p:ph type="body" idx="2"/>
          </p:nvPr>
        </p:nvSpPr>
        <p:spPr>
          <a:xfrm>
            <a:off x="8238400" y="931505"/>
            <a:ext cx="3593600" cy="2106291"/>
          </a:xfrm>
          <a:prstGeom prst="rect">
            <a:avLst/>
          </a:prstGeom>
          <a:solidFill>
            <a:schemeClr val="bg1">
              <a:lumMod val="95000"/>
            </a:schemeClr>
          </a:solidFill>
          <a:ln w="38100" cap="flat" cmpd="sng">
            <a:noFill/>
            <a:prstDash val="solid"/>
            <a:round/>
            <a:headEnd type="none" w="sm" len="sm"/>
            <a:tailEnd type="none" w="sm" len="sm"/>
          </a:ln>
        </p:spPr>
        <p:txBody>
          <a:bodyPr spcFirstLastPara="1" vert="horz" wrap="square" lIns="121900" tIns="121900" rIns="121900" bIns="121900" rtlCol="0" anchor="t" anchorCtr="0">
            <a:noAutofit/>
          </a:bodyPr>
          <a:lstStyle/>
          <a:p>
            <a:pPr marL="0" indent="0">
              <a:buClr>
                <a:schemeClr val="dk1"/>
              </a:buClr>
              <a:buSzPts val="1100"/>
              <a:buNone/>
            </a:pPr>
            <a:r>
              <a:rPr lang="en-GB" sz="2133" b="1"/>
              <a:t>STATUTORY GUIDANCE</a:t>
            </a:r>
            <a:br>
              <a:rPr lang="en-GB" sz="2133"/>
            </a:br>
            <a:r>
              <a:rPr lang="en-GB" sz="2133"/>
              <a:t>Know about menstrual wellbeing including the key facts about the menstrual cycle. </a:t>
            </a:r>
            <a:endParaRPr sz="2400"/>
          </a:p>
          <a:p>
            <a:pPr marL="0" indent="0">
              <a:spcBef>
                <a:spcPts val="2133"/>
              </a:spcBef>
              <a:buClr>
                <a:schemeClr val="dk1"/>
              </a:buClr>
              <a:buSzPts val="1100"/>
              <a:buNone/>
            </a:pPr>
            <a:endParaRPr sz="2400"/>
          </a:p>
          <a:p>
            <a:pPr marL="0" indent="0">
              <a:spcBef>
                <a:spcPts val="2133"/>
              </a:spcBef>
              <a:spcAft>
                <a:spcPts val="2133"/>
              </a:spcAft>
              <a:buNone/>
            </a:pPr>
            <a:endParaRPr sz="2400"/>
          </a:p>
        </p:txBody>
      </p:sp>
      <p:sp>
        <p:nvSpPr>
          <p:cNvPr id="322" name="Google Shape;322;p53"/>
          <p:cNvSpPr txBox="1">
            <a:spLocks noGrp="1"/>
          </p:cNvSpPr>
          <p:nvPr>
            <p:ph type="sldNum" idx="12"/>
          </p:nvPr>
        </p:nvSpPr>
        <p:spPr>
          <a:xfrm>
            <a:off x="11716800" y="6409200"/>
            <a:ext cx="475200" cy="448800"/>
          </a:xfrm>
          <a:prstGeom prst="rect">
            <a:avLst/>
          </a:prstGeom>
          <a:noFill/>
          <a:ln>
            <a:noFill/>
          </a:ln>
        </p:spPr>
        <p:txBody>
          <a:bodyPr spcFirstLastPara="1" vert="horz" wrap="square" lIns="121900" tIns="121900" rIns="121900" bIns="121900" rtlCol="0" anchor="ctr" anchorCtr="0">
            <a:noAutofit/>
          </a:bodyPr>
          <a:lstStyle/>
          <a:p>
            <a:fld id="{00000000-1234-1234-1234-123412341234}" type="slidenum">
              <a:rPr lang="en-GB"/>
              <a:pPr/>
              <a:t>22</a:t>
            </a:fld>
            <a:endParaRPr/>
          </a:p>
        </p:txBody>
      </p:sp>
      <p:pic>
        <p:nvPicPr>
          <p:cNvPr id="2" name="Picture 1" descr="A drawing of a cartoon character&#10;&#10;Description automatically generated">
            <a:extLst>
              <a:ext uri="{FF2B5EF4-FFF2-40B4-BE49-F238E27FC236}">
                <a16:creationId xmlns:a16="http://schemas.microsoft.com/office/drawing/2014/main" id="{A5A34E95-5E7E-4B3F-A49D-9B73B72F4D7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937450" y="143535"/>
            <a:ext cx="1773802" cy="666705"/>
          </a:xfrm>
          <a:prstGeom prst="rect">
            <a:avLst/>
          </a:prstGeom>
        </p:spPr>
      </p:pic>
    </p:spTree>
    <p:extLst>
      <p:ext uri="{BB962C8B-B14F-4D97-AF65-F5344CB8AC3E}">
        <p14:creationId xmlns:p14="http://schemas.microsoft.com/office/powerpoint/2010/main" val="66540841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334"/>
        <p:cNvGrpSpPr/>
        <p:nvPr/>
      </p:nvGrpSpPr>
      <p:grpSpPr>
        <a:xfrm>
          <a:off x="0" y="0"/>
          <a:ext cx="0" cy="0"/>
          <a:chOff x="0" y="0"/>
          <a:chExt cx="0" cy="0"/>
        </a:xfrm>
      </p:grpSpPr>
      <p:sp>
        <p:nvSpPr>
          <p:cNvPr id="335" name="Google Shape;335;p55"/>
          <p:cNvSpPr txBox="1">
            <a:spLocks noGrp="1"/>
          </p:cNvSpPr>
          <p:nvPr>
            <p:ph type="title"/>
          </p:nvPr>
        </p:nvSpPr>
        <p:spPr>
          <a:xfrm>
            <a:off x="360000" y="288567"/>
            <a:ext cx="7820800" cy="763600"/>
          </a:xfrm>
          <a:prstGeom prst="rect">
            <a:avLst/>
          </a:prstGeom>
          <a:noFill/>
          <a:ln>
            <a:noFill/>
          </a:ln>
        </p:spPr>
        <p:txBody>
          <a:bodyPr spcFirstLastPara="1" vert="horz" wrap="square" lIns="121900" tIns="121900" rIns="121900" bIns="121900" rtlCol="0" anchor="t" anchorCtr="0">
            <a:noAutofit/>
          </a:bodyPr>
          <a:lstStyle/>
          <a:p>
            <a:r>
              <a:rPr lang="en-GB">
                <a:solidFill>
                  <a:schemeClr val="accent1"/>
                </a:solidFill>
              </a:rPr>
              <a:t>Changes to a boy’s body in puberty</a:t>
            </a:r>
            <a:endParaRPr>
              <a:solidFill>
                <a:schemeClr val="accent1"/>
              </a:solidFill>
            </a:endParaRPr>
          </a:p>
          <a:p>
            <a:endParaRPr>
              <a:solidFill>
                <a:srgbClr val="073763"/>
              </a:solidFill>
            </a:endParaRPr>
          </a:p>
        </p:txBody>
      </p:sp>
      <p:sp>
        <p:nvSpPr>
          <p:cNvPr id="339" name="Google Shape;339;p55"/>
          <p:cNvSpPr txBox="1">
            <a:spLocks noGrp="1"/>
          </p:cNvSpPr>
          <p:nvPr>
            <p:ph type="subTitle" idx="4294967295"/>
          </p:nvPr>
        </p:nvSpPr>
        <p:spPr>
          <a:xfrm>
            <a:off x="10395200" y="5939433"/>
            <a:ext cx="1436800" cy="630000"/>
          </a:xfrm>
          <a:prstGeom prst="rect">
            <a:avLst/>
          </a:prstGeom>
          <a:noFill/>
          <a:ln w="38100" cap="flat" cmpd="sng">
            <a:solidFill>
              <a:schemeClr val="accent6"/>
            </a:solidFill>
            <a:prstDash val="solid"/>
            <a:round/>
            <a:headEnd type="none" w="sm" len="sm"/>
            <a:tailEnd type="none" w="sm" len="sm"/>
          </a:ln>
        </p:spPr>
        <p:txBody>
          <a:bodyPr spcFirstLastPara="1" vert="horz" wrap="square" lIns="121900" tIns="121900" rIns="121900" bIns="121900" rtlCol="0" anchor="t" anchorCtr="0">
            <a:noAutofit/>
          </a:bodyPr>
          <a:lstStyle/>
          <a:p>
            <a:pPr marL="0" indent="0" algn="ctr">
              <a:lnSpc>
                <a:spcPct val="115000"/>
              </a:lnSpc>
              <a:spcBef>
                <a:spcPts val="0"/>
              </a:spcBef>
              <a:buClr>
                <a:schemeClr val="dk2"/>
              </a:buClr>
              <a:buSzPts val="1800"/>
              <a:buNone/>
            </a:pPr>
            <a:r>
              <a:rPr lang="en-GB" sz="2400">
                <a:solidFill>
                  <a:schemeClr val="accent6"/>
                </a:solidFill>
                <a:latin typeface="Arial"/>
                <a:ea typeface="Arial"/>
                <a:cs typeface="Arial"/>
                <a:sym typeface="Arial"/>
              </a:rPr>
              <a:t>Primary</a:t>
            </a:r>
            <a:endParaRPr sz="2400">
              <a:solidFill>
                <a:schemeClr val="accent6"/>
              </a:solidFill>
              <a:latin typeface="Arial"/>
              <a:ea typeface="Arial"/>
              <a:cs typeface="Arial"/>
              <a:sym typeface="Arial"/>
            </a:endParaRPr>
          </a:p>
        </p:txBody>
      </p:sp>
      <p:sp>
        <p:nvSpPr>
          <p:cNvPr id="336" name="Google Shape;336;p55"/>
          <p:cNvSpPr txBox="1">
            <a:spLocks noGrp="1"/>
          </p:cNvSpPr>
          <p:nvPr>
            <p:ph type="body" idx="1"/>
          </p:nvPr>
        </p:nvSpPr>
        <p:spPr>
          <a:xfrm>
            <a:off x="360000" y="1607019"/>
            <a:ext cx="7700800" cy="5028400"/>
          </a:xfrm>
          <a:prstGeom prst="rect">
            <a:avLst/>
          </a:prstGeom>
          <a:noFill/>
          <a:ln>
            <a:noFill/>
          </a:ln>
        </p:spPr>
        <p:txBody>
          <a:bodyPr spcFirstLastPara="1" vert="horz" wrap="square" lIns="121900" tIns="121900" rIns="121900" bIns="121900" rtlCol="0" anchor="t" anchorCtr="0">
            <a:noAutofit/>
          </a:bodyPr>
          <a:lstStyle/>
          <a:p>
            <a:pPr marL="0" indent="0">
              <a:spcBef>
                <a:spcPts val="2133"/>
              </a:spcBef>
              <a:buNone/>
            </a:pPr>
            <a:r>
              <a:rPr lang="en-GB">
                <a:solidFill>
                  <a:schemeClr val="tx1"/>
                </a:solidFill>
              </a:rPr>
              <a:t>Teach that boys will usually experience:</a:t>
            </a:r>
            <a:endParaRPr>
              <a:solidFill>
                <a:schemeClr val="tx1"/>
              </a:solidFill>
            </a:endParaRPr>
          </a:p>
          <a:p>
            <a:pPr marL="380990" indent="-380990">
              <a:lnSpc>
                <a:spcPct val="115000"/>
              </a:lnSpc>
              <a:spcBef>
                <a:spcPts val="1333"/>
              </a:spcBef>
            </a:pPr>
            <a:r>
              <a:rPr lang="en-GB" sz="2400"/>
              <a:t>enlargement of their larynx </a:t>
            </a:r>
            <a:r>
              <a:rPr lang="en-GB">
                <a:solidFill>
                  <a:schemeClr val="tx1"/>
                </a:solidFill>
              </a:rPr>
              <a:t>(</a:t>
            </a:r>
            <a:r>
              <a:rPr lang="en-GB" sz="2400"/>
              <a:t>Adam’s apple</a:t>
            </a:r>
            <a:r>
              <a:rPr lang="en-GB">
                <a:solidFill>
                  <a:schemeClr val="tx1"/>
                </a:solidFill>
              </a:rPr>
              <a:t>)</a:t>
            </a:r>
            <a:endParaRPr sz="2400"/>
          </a:p>
          <a:p>
            <a:pPr marL="380990" indent="-380990">
              <a:lnSpc>
                <a:spcPct val="115000"/>
              </a:lnSpc>
            </a:pPr>
            <a:r>
              <a:rPr lang="en-GB">
                <a:solidFill>
                  <a:schemeClr val="tx1"/>
                </a:solidFill>
              </a:rPr>
              <a:t>their voice breaking</a:t>
            </a:r>
            <a:endParaRPr>
              <a:solidFill>
                <a:schemeClr val="tx1"/>
              </a:solidFill>
            </a:endParaRPr>
          </a:p>
          <a:p>
            <a:pPr marL="380990" indent="-380990">
              <a:lnSpc>
                <a:spcPct val="115000"/>
              </a:lnSpc>
            </a:pPr>
            <a:r>
              <a:rPr lang="en-GB" sz="2400"/>
              <a:t>muscle growth </a:t>
            </a:r>
            <a:endParaRPr>
              <a:solidFill>
                <a:schemeClr val="tx1"/>
              </a:solidFill>
            </a:endParaRPr>
          </a:p>
          <a:p>
            <a:pPr marL="380990" indent="-380990">
              <a:lnSpc>
                <a:spcPct val="115000"/>
              </a:lnSpc>
            </a:pPr>
            <a:r>
              <a:rPr lang="en-GB">
                <a:solidFill>
                  <a:schemeClr val="tx1"/>
                </a:solidFill>
              </a:rPr>
              <a:t>genitalia</a:t>
            </a:r>
            <a:r>
              <a:rPr lang="en-GB" sz="2400"/>
              <a:t> become bigger (</a:t>
            </a:r>
            <a:r>
              <a:rPr lang="en-GB">
                <a:solidFill>
                  <a:schemeClr val="tx1"/>
                </a:solidFill>
              </a:rPr>
              <a:t>testicle</a:t>
            </a:r>
            <a:r>
              <a:rPr lang="en-GB" sz="2400"/>
              <a:t> growth followed by penis growth)</a:t>
            </a:r>
            <a:endParaRPr sz="2400"/>
          </a:p>
          <a:p>
            <a:pPr marL="380990" indent="-380990">
              <a:lnSpc>
                <a:spcPct val="115000"/>
              </a:lnSpc>
            </a:pPr>
            <a:r>
              <a:rPr lang="en-GB">
                <a:solidFill>
                  <a:schemeClr val="tx1"/>
                </a:solidFill>
              </a:rPr>
              <a:t>a growth spurt</a:t>
            </a:r>
            <a:endParaRPr>
              <a:solidFill>
                <a:schemeClr val="tx1"/>
              </a:solidFill>
            </a:endParaRPr>
          </a:p>
          <a:p>
            <a:pPr marL="0" indent="0">
              <a:lnSpc>
                <a:spcPct val="115000"/>
              </a:lnSpc>
              <a:spcBef>
                <a:spcPts val="2133"/>
              </a:spcBef>
              <a:spcAft>
                <a:spcPts val="2133"/>
              </a:spcAft>
              <a:buNone/>
            </a:pPr>
            <a:endParaRPr sz="2400"/>
          </a:p>
        </p:txBody>
      </p:sp>
      <p:sp>
        <p:nvSpPr>
          <p:cNvPr id="337" name="Google Shape;337;p55"/>
          <p:cNvSpPr txBox="1">
            <a:spLocks noGrp="1"/>
          </p:cNvSpPr>
          <p:nvPr>
            <p:ph type="body" idx="2"/>
          </p:nvPr>
        </p:nvSpPr>
        <p:spPr>
          <a:xfrm>
            <a:off x="8238400" y="824348"/>
            <a:ext cx="3593600" cy="3299365"/>
          </a:xfrm>
          <a:prstGeom prst="rect">
            <a:avLst/>
          </a:prstGeom>
          <a:solidFill>
            <a:schemeClr val="bg1">
              <a:lumMod val="95000"/>
            </a:schemeClr>
          </a:solidFill>
          <a:ln w="38100" cap="flat" cmpd="sng">
            <a:noFill/>
            <a:prstDash val="solid"/>
            <a:round/>
            <a:headEnd type="none" w="sm" len="sm"/>
            <a:tailEnd type="none" w="sm" len="sm"/>
          </a:ln>
        </p:spPr>
        <p:txBody>
          <a:bodyPr spcFirstLastPara="1" vert="horz" wrap="square" lIns="121900" tIns="121900" rIns="121900" bIns="121900" rtlCol="0" anchor="t" anchorCtr="0">
            <a:noAutofit/>
          </a:bodyPr>
          <a:lstStyle/>
          <a:p>
            <a:pPr marL="0" indent="0">
              <a:buClr>
                <a:schemeClr val="dk1"/>
              </a:buClr>
              <a:buSzPts val="1100"/>
              <a:buNone/>
            </a:pPr>
            <a:r>
              <a:rPr lang="en-GB" sz="2133" b="1"/>
              <a:t>STATUTORY GUIDANCE</a:t>
            </a:r>
            <a:br>
              <a:rPr lang="en-GB" sz="2133"/>
            </a:br>
            <a:r>
              <a:rPr lang="en-GB" sz="2133"/>
              <a:t>Know key facts about puberty and the changing adolescent body, particularly from age 9 through to age 11, including physical and emotional changes.</a:t>
            </a:r>
            <a:endParaRPr sz="2133"/>
          </a:p>
          <a:p>
            <a:pPr marL="0" indent="0">
              <a:spcBef>
                <a:spcPts val="2133"/>
              </a:spcBef>
              <a:buClr>
                <a:schemeClr val="dk1"/>
              </a:buClr>
              <a:buSzPts val="1100"/>
              <a:buNone/>
            </a:pPr>
            <a:endParaRPr sz="2400"/>
          </a:p>
          <a:p>
            <a:pPr marL="0" indent="0">
              <a:spcBef>
                <a:spcPts val="2133"/>
              </a:spcBef>
              <a:spcAft>
                <a:spcPts val="2133"/>
              </a:spcAft>
              <a:buNone/>
            </a:pPr>
            <a:endParaRPr sz="2400"/>
          </a:p>
        </p:txBody>
      </p:sp>
      <p:sp>
        <p:nvSpPr>
          <p:cNvPr id="338" name="Google Shape;338;p55"/>
          <p:cNvSpPr txBox="1">
            <a:spLocks noGrp="1"/>
          </p:cNvSpPr>
          <p:nvPr>
            <p:ph type="sldNum" idx="12"/>
          </p:nvPr>
        </p:nvSpPr>
        <p:spPr>
          <a:xfrm>
            <a:off x="11716800" y="6409200"/>
            <a:ext cx="475200" cy="448800"/>
          </a:xfrm>
          <a:prstGeom prst="rect">
            <a:avLst/>
          </a:prstGeom>
          <a:noFill/>
          <a:ln>
            <a:noFill/>
          </a:ln>
        </p:spPr>
        <p:txBody>
          <a:bodyPr spcFirstLastPara="1" vert="horz" wrap="square" lIns="121900" tIns="121900" rIns="121900" bIns="121900" rtlCol="0" anchor="ctr" anchorCtr="0">
            <a:noAutofit/>
          </a:bodyPr>
          <a:lstStyle/>
          <a:p>
            <a:fld id="{00000000-1234-1234-1234-123412341234}" type="slidenum">
              <a:rPr lang="en-GB"/>
              <a:pPr/>
              <a:t>23</a:t>
            </a:fld>
            <a:endParaRPr/>
          </a:p>
        </p:txBody>
      </p:sp>
      <p:pic>
        <p:nvPicPr>
          <p:cNvPr id="2" name="Picture 1" descr="A drawing of a cartoon character&#10;&#10;Description automatically generated">
            <a:extLst>
              <a:ext uri="{FF2B5EF4-FFF2-40B4-BE49-F238E27FC236}">
                <a16:creationId xmlns:a16="http://schemas.microsoft.com/office/drawing/2014/main" id="{C94D9506-8C38-4061-968B-678D7EC80A2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877919" y="107816"/>
            <a:ext cx="1773802" cy="666705"/>
          </a:xfrm>
          <a:prstGeom prst="rect">
            <a:avLst/>
          </a:prstGeom>
        </p:spPr>
      </p:pic>
    </p:spTree>
    <p:extLst>
      <p:ext uri="{BB962C8B-B14F-4D97-AF65-F5344CB8AC3E}">
        <p14:creationId xmlns:p14="http://schemas.microsoft.com/office/powerpoint/2010/main" val="304240143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343"/>
        <p:cNvGrpSpPr/>
        <p:nvPr/>
      </p:nvGrpSpPr>
      <p:grpSpPr>
        <a:xfrm>
          <a:off x="0" y="0"/>
          <a:ext cx="0" cy="0"/>
          <a:chOff x="0" y="0"/>
          <a:chExt cx="0" cy="0"/>
        </a:xfrm>
      </p:grpSpPr>
      <p:sp>
        <p:nvSpPr>
          <p:cNvPr id="344" name="Google Shape;344;p56"/>
          <p:cNvSpPr txBox="1">
            <a:spLocks noGrp="1"/>
          </p:cNvSpPr>
          <p:nvPr>
            <p:ph type="title"/>
          </p:nvPr>
        </p:nvSpPr>
        <p:spPr>
          <a:xfrm>
            <a:off x="360000" y="0"/>
            <a:ext cx="7820800" cy="763600"/>
          </a:xfrm>
          <a:prstGeom prst="rect">
            <a:avLst/>
          </a:prstGeom>
          <a:noFill/>
          <a:ln>
            <a:noFill/>
          </a:ln>
        </p:spPr>
        <p:txBody>
          <a:bodyPr spcFirstLastPara="1" vert="horz" wrap="square" lIns="121900" tIns="121900" rIns="121900" bIns="121900" rtlCol="0" anchor="t" anchorCtr="0">
            <a:noAutofit/>
          </a:bodyPr>
          <a:lstStyle/>
          <a:p>
            <a:r>
              <a:rPr lang="en-GB">
                <a:solidFill>
                  <a:schemeClr val="accent1"/>
                </a:solidFill>
              </a:rPr>
              <a:t>Understanding the penis</a:t>
            </a:r>
            <a:endParaRPr>
              <a:solidFill>
                <a:schemeClr val="accent1"/>
              </a:solidFill>
            </a:endParaRPr>
          </a:p>
        </p:txBody>
      </p:sp>
      <p:sp>
        <p:nvSpPr>
          <p:cNvPr id="348" name="Google Shape;348;p56"/>
          <p:cNvSpPr txBox="1">
            <a:spLocks noGrp="1"/>
          </p:cNvSpPr>
          <p:nvPr>
            <p:ph type="subTitle" idx="4294967295"/>
          </p:nvPr>
        </p:nvSpPr>
        <p:spPr>
          <a:xfrm>
            <a:off x="10395200" y="5939433"/>
            <a:ext cx="1436800" cy="630000"/>
          </a:xfrm>
          <a:prstGeom prst="rect">
            <a:avLst/>
          </a:prstGeom>
          <a:noFill/>
          <a:ln w="38100" cap="flat" cmpd="sng">
            <a:solidFill>
              <a:schemeClr val="accent6"/>
            </a:solidFill>
            <a:prstDash val="solid"/>
            <a:round/>
            <a:headEnd type="none" w="sm" len="sm"/>
            <a:tailEnd type="none" w="sm" len="sm"/>
          </a:ln>
        </p:spPr>
        <p:txBody>
          <a:bodyPr spcFirstLastPara="1" vert="horz" wrap="square" lIns="121900" tIns="121900" rIns="121900" bIns="121900" rtlCol="0" anchor="t" anchorCtr="0">
            <a:noAutofit/>
          </a:bodyPr>
          <a:lstStyle/>
          <a:p>
            <a:pPr marL="0" indent="0" algn="ctr">
              <a:lnSpc>
                <a:spcPct val="115000"/>
              </a:lnSpc>
              <a:spcBef>
                <a:spcPts val="0"/>
              </a:spcBef>
              <a:buClr>
                <a:schemeClr val="dk2"/>
              </a:buClr>
              <a:buSzPts val="1800"/>
              <a:buNone/>
            </a:pPr>
            <a:r>
              <a:rPr lang="en-GB" sz="2400">
                <a:solidFill>
                  <a:schemeClr val="accent6"/>
                </a:solidFill>
                <a:latin typeface="Arial"/>
                <a:ea typeface="Arial"/>
                <a:cs typeface="Arial"/>
                <a:sym typeface="Arial"/>
              </a:rPr>
              <a:t>Primary</a:t>
            </a:r>
            <a:endParaRPr sz="2400">
              <a:solidFill>
                <a:schemeClr val="accent6"/>
              </a:solidFill>
              <a:latin typeface="Arial"/>
              <a:ea typeface="Arial"/>
              <a:cs typeface="Arial"/>
              <a:sym typeface="Arial"/>
            </a:endParaRPr>
          </a:p>
        </p:txBody>
      </p:sp>
      <p:sp>
        <p:nvSpPr>
          <p:cNvPr id="345" name="Google Shape;345;p56"/>
          <p:cNvSpPr txBox="1">
            <a:spLocks noGrp="1"/>
          </p:cNvSpPr>
          <p:nvPr>
            <p:ph type="body" idx="1"/>
          </p:nvPr>
        </p:nvSpPr>
        <p:spPr>
          <a:xfrm>
            <a:off x="420000" y="565864"/>
            <a:ext cx="7700800" cy="4371891"/>
          </a:xfrm>
          <a:prstGeom prst="rect">
            <a:avLst/>
          </a:prstGeom>
          <a:noFill/>
          <a:ln>
            <a:noFill/>
          </a:ln>
        </p:spPr>
        <p:txBody>
          <a:bodyPr spcFirstLastPara="1" vert="horz" wrap="square" lIns="121900" tIns="121900" rIns="121900" bIns="121900" rtlCol="0" anchor="t" anchorCtr="0">
            <a:noAutofit/>
          </a:bodyPr>
          <a:lstStyle/>
          <a:p>
            <a:pPr marL="0" indent="0">
              <a:lnSpc>
                <a:spcPct val="115000"/>
              </a:lnSpc>
              <a:buNone/>
            </a:pPr>
            <a:r>
              <a:rPr lang="en-GB" sz="2400"/>
              <a:t>Teach that everyone’s </a:t>
            </a:r>
            <a:r>
              <a:rPr lang="en-GB">
                <a:solidFill>
                  <a:schemeClr val="tx1"/>
                </a:solidFill>
              </a:rPr>
              <a:t>genitalia</a:t>
            </a:r>
            <a:r>
              <a:rPr lang="en-GB" sz="2400"/>
              <a:t> are different</a:t>
            </a:r>
            <a:r>
              <a:rPr lang="en-GB">
                <a:solidFill>
                  <a:schemeClr val="tx1"/>
                </a:solidFill>
              </a:rPr>
              <a:t> </a:t>
            </a:r>
            <a:br>
              <a:rPr lang="en-GB">
                <a:solidFill>
                  <a:schemeClr val="tx1"/>
                </a:solidFill>
              </a:rPr>
            </a:br>
            <a:r>
              <a:rPr lang="en-GB">
                <a:solidFill>
                  <a:schemeClr val="tx1"/>
                </a:solidFill>
              </a:rPr>
              <a:t>(e.g. p</a:t>
            </a:r>
            <a:r>
              <a:rPr lang="en-GB" sz="2400"/>
              <a:t>enises and </a:t>
            </a:r>
            <a:r>
              <a:rPr lang="en-GB">
                <a:solidFill>
                  <a:schemeClr val="tx1"/>
                </a:solidFill>
              </a:rPr>
              <a:t>testicles</a:t>
            </a:r>
            <a:r>
              <a:rPr lang="en-GB" sz="2400"/>
              <a:t> are different sizes).</a:t>
            </a:r>
            <a:endParaRPr>
              <a:solidFill>
                <a:schemeClr val="tx1"/>
              </a:solidFill>
            </a:endParaRPr>
          </a:p>
          <a:p>
            <a:pPr marL="0" indent="0">
              <a:lnSpc>
                <a:spcPct val="115000"/>
              </a:lnSpc>
              <a:spcBef>
                <a:spcPts val="1333"/>
              </a:spcBef>
              <a:buNone/>
            </a:pPr>
            <a:r>
              <a:rPr lang="en-GB">
                <a:solidFill>
                  <a:schemeClr val="tx1"/>
                </a:solidFill>
              </a:rPr>
              <a:t>It is</a:t>
            </a:r>
            <a:r>
              <a:rPr lang="en-GB" sz="2400"/>
              <a:t> normal for </a:t>
            </a:r>
            <a:r>
              <a:rPr lang="en-GB">
                <a:solidFill>
                  <a:schemeClr val="tx1"/>
                </a:solidFill>
              </a:rPr>
              <a:t>testicles to </a:t>
            </a:r>
            <a:r>
              <a:rPr lang="en-GB" sz="2400"/>
              <a:t>hang at different heights</a:t>
            </a:r>
            <a:r>
              <a:rPr lang="en-GB">
                <a:solidFill>
                  <a:schemeClr val="tx1"/>
                </a:solidFill>
              </a:rPr>
              <a:t>, but they</a:t>
            </a:r>
            <a:r>
              <a:rPr lang="en-GB" sz="2400"/>
              <a:t> should </a:t>
            </a:r>
            <a:r>
              <a:rPr lang="en-GB">
                <a:solidFill>
                  <a:schemeClr val="tx1"/>
                </a:solidFill>
              </a:rPr>
              <a:t>hang</a:t>
            </a:r>
            <a:r>
              <a:rPr lang="en-GB" sz="2400"/>
              <a:t> outside of t</a:t>
            </a:r>
            <a:r>
              <a:rPr lang="en-GB">
                <a:solidFill>
                  <a:schemeClr val="tx1"/>
                </a:solidFill>
              </a:rPr>
              <a:t>he body. Boys should speak to a doctor if their testicles are permanently inside their body, as this may require treatment.</a:t>
            </a:r>
            <a:endParaRPr sz="2400"/>
          </a:p>
          <a:p>
            <a:pPr marL="0" indent="0">
              <a:lnSpc>
                <a:spcPct val="115000"/>
              </a:lnSpc>
              <a:spcBef>
                <a:spcPts val="2133"/>
              </a:spcBef>
              <a:buNone/>
            </a:pPr>
            <a:r>
              <a:rPr lang="en-GB">
                <a:solidFill>
                  <a:schemeClr val="tx1"/>
                </a:solidFill>
              </a:rPr>
              <a:t>Some people are also circumcised (foreskin removed).</a:t>
            </a:r>
            <a:endParaRPr>
              <a:solidFill>
                <a:schemeClr val="tx1"/>
              </a:solidFill>
            </a:endParaRPr>
          </a:p>
          <a:p>
            <a:pPr marL="0" indent="0">
              <a:lnSpc>
                <a:spcPct val="115000"/>
              </a:lnSpc>
              <a:spcBef>
                <a:spcPts val="2133"/>
              </a:spcBef>
              <a:buNone/>
            </a:pPr>
            <a:r>
              <a:rPr lang="en-GB" sz="2400"/>
              <a:t>Explain that males:</a:t>
            </a:r>
            <a:endParaRPr>
              <a:solidFill>
                <a:schemeClr val="tx1"/>
              </a:solidFill>
            </a:endParaRPr>
          </a:p>
          <a:p>
            <a:pPr marL="380990" indent="-380990">
              <a:lnSpc>
                <a:spcPct val="115000"/>
              </a:lnSpc>
              <a:spcBef>
                <a:spcPts val="1333"/>
              </a:spcBef>
            </a:pPr>
            <a:r>
              <a:rPr lang="en-GB" sz="2400"/>
              <a:t>have </a:t>
            </a:r>
            <a:r>
              <a:rPr lang="en-GB">
                <a:solidFill>
                  <a:schemeClr val="tx1"/>
                </a:solidFill>
              </a:rPr>
              <a:t>testicles</a:t>
            </a:r>
            <a:r>
              <a:rPr lang="en-GB" sz="2400"/>
              <a:t> which produce sperm from puberty</a:t>
            </a:r>
            <a:endParaRPr>
              <a:solidFill>
                <a:schemeClr val="tx1"/>
              </a:solidFill>
            </a:endParaRPr>
          </a:p>
          <a:p>
            <a:pPr marL="380990" indent="-380990">
              <a:lnSpc>
                <a:spcPct val="115000"/>
              </a:lnSpc>
            </a:pPr>
            <a:r>
              <a:rPr lang="en-GB" sz="2400"/>
              <a:t>can produce sperm throughout their life</a:t>
            </a:r>
            <a:endParaRPr>
              <a:solidFill>
                <a:schemeClr val="tx1"/>
              </a:solidFill>
            </a:endParaRPr>
          </a:p>
          <a:p>
            <a:pPr marL="0" indent="0">
              <a:lnSpc>
                <a:spcPct val="115000"/>
              </a:lnSpc>
              <a:spcBef>
                <a:spcPts val="2133"/>
              </a:spcBef>
              <a:buNone/>
            </a:pPr>
            <a:endParaRPr sz="2400"/>
          </a:p>
        </p:txBody>
      </p:sp>
      <p:sp>
        <p:nvSpPr>
          <p:cNvPr id="346" name="Google Shape;346;p56"/>
          <p:cNvSpPr txBox="1">
            <a:spLocks noGrp="1"/>
          </p:cNvSpPr>
          <p:nvPr>
            <p:ph type="body" idx="2"/>
          </p:nvPr>
        </p:nvSpPr>
        <p:spPr>
          <a:xfrm>
            <a:off x="8238400" y="891343"/>
            <a:ext cx="3593600" cy="3299365"/>
          </a:xfrm>
          <a:prstGeom prst="rect">
            <a:avLst/>
          </a:prstGeom>
          <a:solidFill>
            <a:schemeClr val="bg1">
              <a:lumMod val="95000"/>
            </a:schemeClr>
          </a:solidFill>
          <a:ln w="38100" cap="flat" cmpd="sng">
            <a:noFill/>
            <a:prstDash val="solid"/>
            <a:round/>
            <a:headEnd type="none" w="sm" len="sm"/>
            <a:tailEnd type="none" w="sm" len="sm"/>
          </a:ln>
        </p:spPr>
        <p:txBody>
          <a:bodyPr spcFirstLastPara="1" vert="horz" wrap="square" lIns="121900" tIns="121900" rIns="121900" bIns="121900" rtlCol="0" anchor="t" anchorCtr="0">
            <a:noAutofit/>
          </a:bodyPr>
          <a:lstStyle/>
          <a:p>
            <a:pPr marL="0" indent="0">
              <a:buClr>
                <a:schemeClr val="dk1"/>
              </a:buClr>
              <a:buSzPts val="1100"/>
              <a:buNone/>
            </a:pPr>
            <a:r>
              <a:rPr lang="en-GB" sz="2133" b="1"/>
              <a:t>STATUTORY GUIDANCE</a:t>
            </a:r>
            <a:br>
              <a:rPr lang="en-GB" sz="2133"/>
            </a:br>
            <a:r>
              <a:rPr lang="en-GB" sz="2133"/>
              <a:t>Know key facts about puberty and the changing adolescent body, particularly from age 9 through to age 11, including physical and emotional changes.</a:t>
            </a:r>
            <a:endParaRPr sz="2133"/>
          </a:p>
          <a:p>
            <a:pPr marL="0" indent="0">
              <a:spcBef>
                <a:spcPts val="2133"/>
              </a:spcBef>
              <a:buClr>
                <a:schemeClr val="dk1"/>
              </a:buClr>
              <a:buSzPts val="1100"/>
              <a:buNone/>
            </a:pPr>
            <a:endParaRPr sz="2400"/>
          </a:p>
          <a:p>
            <a:pPr marL="0" indent="0">
              <a:spcBef>
                <a:spcPts val="2133"/>
              </a:spcBef>
              <a:spcAft>
                <a:spcPts val="2133"/>
              </a:spcAft>
              <a:buNone/>
            </a:pPr>
            <a:endParaRPr sz="2400"/>
          </a:p>
        </p:txBody>
      </p:sp>
      <p:sp>
        <p:nvSpPr>
          <p:cNvPr id="347" name="Google Shape;347;p56"/>
          <p:cNvSpPr txBox="1">
            <a:spLocks noGrp="1"/>
          </p:cNvSpPr>
          <p:nvPr>
            <p:ph type="sldNum" idx="12"/>
          </p:nvPr>
        </p:nvSpPr>
        <p:spPr>
          <a:xfrm>
            <a:off x="11716800" y="6409200"/>
            <a:ext cx="475200" cy="448800"/>
          </a:xfrm>
          <a:prstGeom prst="rect">
            <a:avLst/>
          </a:prstGeom>
          <a:noFill/>
          <a:ln>
            <a:noFill/>
          </a:ln>
        </p:spPr>
        <p:txBody>
          <a:bodyPr spcFirstLastPara="1" vert="horz" wrap="square" lIns="121900" tIns="121900" rIns="121900" bIns="121900" rtlCol="0" anchor="ctr" anchorCtr="0">
            <a:noAutofit/>
          </a:bodyPr>
          <a:lstStyle/>
          <a:p>
            <a:fld id="{00000000-1234-1234-1234-123412341234}" type="slidenum">
              <a:rPr lang="en-GB"/>
              <a:pPr/>
              <a:t>24</a:t>
            </a:fld>
            <a:endParaRPr/>
          </a:p>
        </p:txBody>
      </p:sp>
      <p:pic>
        <p:nvPicPr>
          <p:cNvPr id="2" name="Picture 1" descr="A drawing of a cartoon character&#10;&#10;Description automatically generated">
            <a:extLst>
              <a:ext uri="{FF2B5EF4-FFF2-40B4-BE49-F238E27FC236}">
                <a16:creationId xmlns:a16="http://schemas.microsoft.com/office/drawing/2014/main" id="{FBC4A317-DA75-46F0-A1E4-3C3AC1726DB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877919" y="107816"/>
            <a:ext cx="1773802" cy="666705"/>
          </a:xfrm>
          <a:prstGeom prst="rect">
            <a:avLst/>
          </a:prstGeom>
        </p:spPr>
      </p:pic>
    </p:spTree>
    <p:extLst>
      <p:ext uri="{BB962C8B-B14F-4D97-AF65-F5344CB8AC3E}">
        <p14:creationId xmlns:p14="http://schemas.microsoft.com/office/powerpoint/2010/main" val="253303614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352"/>
        <p:cNvGrpSpPr/>
        <p:nvPr/>
      </p:nvGrpSpPr>
      <p:grpSpPr>
        <a:xfrm>
          <a:off x="0" y="0"/>
          <a:ext cx="0" cy="0"/>
          <a:chOff x="0" y="0"/>
          <a:chExt cx="0" cy="0"/>
        </a:xfrm>
      </p:grpSpPr>
      <p:sp>
        <p:nvSpPr>
          <p:cNvPr id="353" name="Google Shape;353;p57"/>
          <p:cNvSpPr txBox="1">
            <a:spLocks noGrp="1"/>
          </p:cNvSpPr>
          <p:nvPr>
            <p:ph type="title"/>
          </p:nvPr>
        </p:nvSpPr>
        <p:spPr>
          <a:xfrm>
            <a:off x="360000" y="288567"/>
            <a:ext cx="7820800" cy="763600"/>
          </a:xfrm>
          <a:prstGeom prst="rect">
            <a:avLst/>
          </a:prstGeom>
          <a:noFill/>
          <a:ln>
            <a:noFill/>
          </a:ln>
        </p:spPr>
        <p:txBody>
          <a:bodyPr spcFirstLastPara="1" vert="horz" wrap="square" lIns="121900" tIns="121900" rIns="121900" bIns="121900" rtlCol="0" anchor="t" anchorCtr="0">
            <a:noAutofit/>
          </a:bodyPr>
          <a:lstStyle/>
          <a:p>
            <a:r>
              <a:rPr lang="en-GB">
                <a:solidFill>
                  <a:schemeClr val="accent1"/>
                </a:solidFill>
              </a:rPr>
              <a:t>Erections</a:t>
            </a:r>
            <a:endParaRPr>
              <a:solidFill>
                <a:schemeClr val="accent1"/>
              </a:solidFill>
            </a:endParaRPr>
          </a:p>
        </p:txBody>
      </p:sp>
      <p:sp>
        <p:nvSpPr>
          <p:cNvPr id="357" name="Google Shape;357;p57"/>
          <p:cNvSpPr txBox="1">
            <a:spLocks noGrp="1"/>
          </p:cNvSpPr>
          <p:nvPr>
            <p:ph type="subTitle" idx="4294967295"/>
          </p:nvPr>
        </p:nvSpPr>
        <p:spPr>
          <a:xfrm>
            <a:off x="10395200" y="5939433"/>
            <a:ext cx="1436800" cy="630000"/>
          </a:xfrm>
          <a:prstGeom prst="rect">
            <a:avLst/>
          </a:prstGeom>
          <a:noFill/>
          <a:ln w="38100" cap="flat" cmpd="sng">
            <a:solidFill>
              <a:schemeClr val="accent6"/>
            </a:solidFill>
            <a:prstDash val="solid"/>
            <a:round/>
            <a:headEnd type="none" w="sm" len="sm"/>
            <a:tailEnd type="none" w="sm" len="sm"/>
          </a:ln>
        </p:spPr>
        <p:txBody>
          <a:bodyPr spcFirstLastPara="1" vert="horz" wrap="square" lIns="121900" tIns="121900" rIns="121900" bIns="121900" rtlCol="0" anchor="t" anchorCtr="0">
            <a:noAutofit/>
          </a:bodyPr>
          <a:lstStyle/>
          <a:p>
            <a:pPr marL="0" indent="0" algn="ctr">
              <a:lnSpc>
                <a:spcPct val="115000"/>
              </a:lnSpc>
              <a:spcBef>
                <a:spcPts val="0"/>
              </a:spcBef>
              <a:buClr>
                <a:schemeClr val="dk2"/>
              </a:buClr>
              <a:buSzPts val="1800"/>
              <a:buNone/>
            </a:pPr>
            <a:r>
              <a:rPr lang="en-GB" sz="2400">
                <a:solidFill>
                  <a:schemeClr val="accent6"/>
                </a:solidFill>
                <a:latin typeface="Arial"/>
                <a:ea typeface="Arial"/>
                <a:cs typeface="Arial"/>
                <a:sym typeface="Arial"/>
              </a:rPr>
              <a:t>Primary</a:t>
            </a:r>
            <a:endParaRPr sz="2400">
              <a:solidFill>
                <a:schemeClr val="accent6"/>
              </a:solidFill>
              <a:latin typeface="Arial"/>
              <a:ea typeface="Arial"/>
              <a:cs typeface="Arial"/>
              <a:sym typeface="Arial"/>
            </a:endParaRPr>
          </a:p>
        </p:txBody>
      </p:sp>
      <p:sp>
        <p:nvSpPr>
          <p:cNvPr id="354" name="Google Shape;354;p57"/>
          <p:cNvSpPr txBox="1">
            <a:spLocks noGrp="1"/>
          </p:cNvSpPr>
          <p:nvPr>
            <p:ph type="body" idx="1"/>
          </p:nvPr>
        </p:nvSpPr>
        <p:spPr>
          <a:xfrm>
            <a:off x="420000" y="1052167"/>
            <a:ext cx="7700800" cy="4371891"/>
          </a:xfrm>
          <a:prstGeom prst="rect">
            <a:avLst/>
          </a:prstGeom>
          <a:noFill/>
          <a:ln>
            <a:noFill/>
          </a:ln>
        </p:spPr>
        <p:txBody>
          <a:bodyPr spcFirstLastPara="1" vert="horz" wrap="square" lIns="121900" tIns="121900" rIns="121900" bIns="121900" rtlCol="0" anchor="t" anchorCtr="0">
            <a:noAutofit/>
          </a:bodyPr>
          <a:lstStyle/>
          <a:p>
            <a:pPr marL="0" indent="0">
              <a:lnSpc>
                <a:spcPct val="115000"/>
              </a:lnSpc>
              <a:buNone/>
            </a:pPr>
            <a:r>
              <a:rPr lang="en-GB" sz="2400"/>
              <a:t>Teach that an erection happens when vessels </a:t>
            </a:r>
            <a:br>
              <a:rPr lang="en-GB" sz="2400"/>
            </a:br>
            <a:r>
              <a:rPr lang="en-GB" sz="2400"/>
              <a:t>in the penis fill with blood.</a:t>
            </a:r>
            <a:endParaRPr>
              <a:solidFill>
                <a:schemeClr val="tx1"/>
              </a:solidFill>
            </a:endParaRPr>
          </a:p>
          <a:p>
            <a:pPr marL="0" indent="0">
              <a:lnSpc>
                <a:spcPct val="115000"/>
              </a:lnSpc>
              <a:spcBef>
                <a:spcPts val="2133"/>
              </a:spcBef>
              <a:buNone/>
            </a:pPr>
            <a:r>
              <a:rPr lang="en-GB" sz="2400"/>
              <a:t>Erections are natural and can happen: </a:t>
            </a:r>
            <a:endParaRPr>
              <a:solidFill>
                <a:schemeClr val="tx1"/>
              </a:solidFill>
            </a:endParaRPr>
          </a:p>
          <a:p>
            <a:pPr marL="380990" indent="-380990">
              <a:lnSpc>
                <a:spcPct val="115000"/>
              </a:lnSpc>
              <a:spcBef>
                <a:spcPts val="1333"/>
              </a:spcBef>
            </a:pPr>
            <a:r>
              <a:rPr lang="en-GB">
                <a:solidFill>
                  <a:schemeClr val="tx1"/>
                </a:solidFill>
              </a:rPr>
              <a:t>when </a:t>
            </a:r>
            <a:r>
              <a:rPr lang="en-GB" sz="2400"/>
              <a:t>someone is sexually aroused </a:t>
            </a:r>
            <a:endParaRPr sz="2400"/>
          </a:p>
          <a:p>
            <a:pPr marL="380990" indent="-380990">
              <a:lnSpc>
                <a:spcPct val="115000"/>
              </a:lnSpc>
            </a:pPr>
            <a:r>
              <a:rPr lang="en-GB" sz="2400"/>
              <a:t>when the bladder is full (sometimes)</a:t>
            </a:r>
            <a:endParaRPr>
              <a:solidFill>
                <a:schemeClr val="tx1"/>
              </a:solidFill>
            </a:endParaRPr>
          </a:p>
          <a:p>
            <a:pPr marL="380990" indent="-380990">
              <a:lnSpc>
                <a:spcPct val="115000"/>
              </a:lnSpc>
            </a:pPr>
            <a:r>
              <a:rPr lang="en-GB">
                <a:solidFill>
                  <a:schemeClr val="tx1"/>
                </a:solidFill>
              </a:rPr>
              <a:t>when </a:t>
            </a:r>
            <a:r>
              <a:rPr lang="en-GB" sz="2400"/>
              <a:t>someone is sleeping (potentially several </a:t>
            </a:r>
            <a:br>
              <a:rPr lang="en-GB" sz="2400"/>
            </a:br>
            <a:r>
              <a:rPr lang="en-GB" sz="2400"/>
              <a:t>times a night)</a:t>
            </a:r>
            <a:endParaRPr sz="2400"/>
          </a:p>
          <a:p>
            <a:pPr marL="380990" indent="-380990">
              <a:lnSpc>
                <a:spcPct val="115000"/>
              </a:lnSpc>
            </a:pPr>
            <a:r>
              <a:rPr lang="en-GB" sz="2400"/>
              <a:t>at other times, and sometimes without us knowing why</a:t>
            </a:r>
            <a:endParaRPr>
              <a:solidFill>
                <a:schemeClr val="tx1"/>
              </a:solidFill>
            </a:endParaRPr>
          </a:p>
        </p:txBody>
      </p:sp>
      <p:sp>
        <p:nvSpPr>
          <p:cNvPr id="355" name="Google Shape;355;p57"/>
          <p:cNvSpPr txBox="1">
            <a:spLocks noGrp="1"/>
          </p:cNvSpPr>
          <p:nvPr>
            <p:ph type="body" idx="2"/>
          </p:nvPr>
        </p:nvSpPr>
        <p:spPr>
          <a:xfrm>
            <a:off x="8238400" y="823104"/>
            <a:ext cx="3593600" cy="3299365"/>
          </a:xfrm>
          <a:prstGeom prst="rect">
            <a:avLst/>
          </a:prstGeom>
          <a:solidFill>
            <a:schemeClr val="bg1">
              <a:lumMod val="95000"/>
            </a:schemeClr>
          </a:solidFill>
          <a:ln w="38100" cap="flat" cmpd="sng">
            <a:noFill/>
            <a:prstDash val="solid"/>
            <a:round/>
            <a:headEnd type="none" w="sm" len="sm"/>
            <a:tailEnd type="none" w="sm" len="sm"/>
          </a:ln>
        </p:spPr>
        <p:txBody>
          <a:bodyPr spcFirstLastPara="1" vert="horz" wrap="square" lIns="121900" tIns="121900" rIns="121900" bIns="121900" rtlCol="0" anchor="t" anchorCtr="0">
            <a:noAutofit/>
          </a:bodyPr>
          <a:lstStyle/>
          <a:p>
            <a:pPr marL="0" indent="0">
              <a:buClr>
                <a:schemeClr val="dk1"/>
              </a:buClr>
              <a:buSzPts val="1100"/>
              <a:buNone/>
            </a:pPr>
            <a:r>
              <a:rPr lang="en-GB" sz="2133" b="1"/>
              <a:t>STATUTORY GUIDANCE</a:t>
            </a:r>
            <a:br>
              <a:rPr lang="en-GB" sz="2133"/>
            </a:br>
            <a:r>
              <a:rPr lang="en-GB" sz="2133"/>
              <a:t>Know key facts about puberty and the changing adolescent body, particularly from age 9 through to age 11, including physical and emotional changes.</a:t>
            </a:r>
            <a:endParaRPr sz="2133"/>
          </a:p>
          <a:p>
            <a:pPr marL="0" indent="0">
              <a:spcBef>
                <a:spcPts val="2133"/>
              </a:spcBef>
              <a:buClr>
                <a:schemeClr val="dk1"/>
              </a:buClr>
              <a:buSzPts val="1100"/>
              <a:buNone/>
            </a:pPr>
            <a:endParaRPr sz="2400"/>
          </a:p>
          <a:p>
            <a:pPr marL="0" indent="0">
              <a:spcBef>
                <a:spcPts val="2133"/>
              </a:spcBef>
              <a:spcAft>
                <a:spcPts val="2133"/>
              </a:spcAft>
              <a:buNone/>
            </a:pPr>
            <a:endParaRPr sz="2400"/>
          </a:p>
        </p:txBody>
      </p:sp>
      <p:sp>
        <p:nvSpPr>
          <p:cNvPr id="356" name="Google Shape;356;p57"/>
          <p:cNvSpPr txBox="1">
            <a:spLocks noGrp="1"/>
          </p:cNvSpPr>
          <p:nvPr>
            <p:ph type="sldNum" idx="12"/>
          </p:nvPr>
        </p:nvSpPr>
        <p:spPr>
          <a:xfrm>
            <a:off x="11716800" y="6409200"/>
            <a:ext cx="475200" cy="448800"/>
          </a:xfrm>
          <a:prstGeom prst="rect">
            <a:avLst/>
          </a:prstGeom>
          <a:noFill/>
          <a:ln>
            <a:noFill/>
          </a:ln>
        </p:spPr>
        <p:txBody>
          <a:bodyPr spcFirstLastPara="1" vert="horz" wrap="square" lIns="121900" tIns="121900" rIns="121900" bIns="121900" rtlCol="0" anchor="ctr" anchorCtr="0">
            <a:noAutofit/>
          </a:bodyPr>
          <a:lstStyle/>
          <a:p>
            <a:fld id="{00000000-1234-1234-1234-123412341234}" type="slidenum">
              <a:rPr lang="en-GB"/>
              <a:pPr/>
              <a:t>25</a:t>
            </a:fld>
            <a:endParaRPr/>
          </a:p>
        </p:txBody>
      </p:sp>
      <p:pic>
        <p:nvPicPr>
          <p:cNvPr id="2" name="Picture 1" descr="A drawing of a cartoon character&#10;&#10;Description automatically generated">
            <a:extLst>
              <a:ext uri="{FF2B5EF4-FFF2-40B4-BE49-F238E27FC236}">
                <a16:creationId xmlns:a16="http://schemas.microsoft.com/office/drawing/2014/main" id="{120D840F-F994-4C25-94C8-2D2514919DA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877919" y="107816"/>
            <a:ext cx="1773802" cy="666705"/>
          </a:xfrm>
          <a:prstGeom prst="rect">
            <a:avLst/>
          </a:prstGeom>
        </p:spPr>
      </p:pic>
    </p:spTree>
    <p:extLst>
      <p:ext uri="{BB962C8B-B14F-4D97-AF65-F5344CB8AC3E}">
        <p14:creationId xmlns:p14="http://schemas.microsoft.com/office/powerpoint/2010/main" val="86618188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361"/>
        <p:cNvGrpSpPr/>
        <p:nvPr/>
      </p:nvGrpSpPr>
      <p:grpSpPr>
        <a:xfrm>
          <a:off x="0" y="0"/>
          <a:ext cx="0" cy="0"/>
          <a:chOff x="0" y="0"/>
          <a:chExt cx="0" cy="0"/>
        </a:xfrm>
      </p:grpSpPr>
      <p:sp>
        <p:nvSpPr>
          <p:cNvPr id="362" name="Google Shape;362;p58"/>
          <p:cNvSpPr txBox="1">
            <a:spLocks noGrp="1"/>
          </p:cNvSpPr>
          <p:nvPr>
            <p:ph type="title"/>
          </p:nvPr>
        </p:nvSpPr>
        <p:spPr>
          <a:xfrm>
            <a:off x="360000" y="288567"/>
            <a:ext cx="7820800" cy="763600"/>
          </a:xfrm>
          <a:prstGeom prst="rect">
            <a:avLst/>
          </a:prstGeom>
          <a:noFill/>
          <a:ln>
            <a:noFill/>
          </a:ln>
        </p:spPr>
        <p:txBody>
          <a:bodyPr spcFirstLastPara="1" vert="horz" wrap="square" lIns="121900" tIns="121900" rIns="121900" bIns="121900" rtlCol="0" anchor="t" anchorCtr="0">
            <a:noAutofit/>
          </a:bodyPr>
          <a:lstStyle/>
          <a:p>
            <a:r>
              <a:rPr lang="en-GB">
                <a:solidFill>
                  <a:schemeClr val="accent1"/>
                </a:solidFill>
              </a:rPr>
              <a:t>Ejaculation</a:t>
            </a:r>
            <a:endParaRPr>
              <a:solidFill>
                <a:schemeClr val="accent1"/>
              </a:solidFill>
            </a:endParaRPr>
          </a:p>
        </p:txBody>
      </p:sp>
      <p:sp>
        <p:nvSpPr>
          <p:cNvPr id="366" name="Google Shape;366;p58"/>
          <p:cNvSpPr txBox="1">
            <a:spLocks noGrp="1"/>
          </p:cNvSpPr>
          <p:nvPr>
            <p:ph type="subTitle" idx="4294967295"/>
          </p:nvPr>
        </p:nvSpPr>
        <p:spPr>
          <a:xfrm>
            <a:off x="10395200" y="5939433"/>
            <a:ext cx="1436800" cy="630000"/>
          </a:xfrm>
          <a:prstGeom prst="rect">
            <a:avLst/>
          </a:prstGeom>
          <a:noFill/>
          <a:ln w="38100" cap="flat" cmpd="sng">
            <a:solidFill>
              <a:schemeClr val="accent6"/>
            </a:solidFill>
            <a:prstDash val="solid"/>
            <a:round/>
            <a:headEnd type="none" w="sm" len="sm"/>
            <a:tailEnd type="none" w="sm" len="sm"/>
          </a:ln>
        </p:spPr>
        <p:txBody>
          <a:bodyPr spcFirstLastPara="1" vert="horz" wrap="square" lIns="121900" tIns="121900" rIns="121900" bIns="121900" rtlCol="0" anchor="t" anchorCtr="0">
            <a:noAutofit/>
          </a:bodyPr>
          <a:lstStyle/>
          <a:p>
            <a:pPr marL="0" indent="0" algn="ctr">
              <a:lnSpc>
                <a:spcPct val="115000"/>
              </a:lnSpc>
              <a:spcBef>
                <a:spcPts val="0"/>
              </a:spcBef>
              <a:buClr>
                <a:schemeClr val="dk2"/>
              </a:buClr>
              <a:buSzPts val="1800"/>
              <a:buNone/>
            </a:pPr>
            <a:r>
              <a:rPr lang="en-GB" sz="2400">
                <a:solidFill>
                  <a:schemeClr val="accent6"/>
                </a:solidFill>
                <a:latin typeface="Arial"/>
                <a:ea typeface="Arial"/>
                <a:cs typeface="Arial"/>
                <a:sym typeface="Arial"/>
              </a:rPr>
              <a:t>Primary</a:t>
            </a:r>
            <a:endParaRPr sz="2400">
              <a:solidFill>
                <a:schemeClr val="accent6"/>
              </a:solidFill>
              <a:latin typeface="Arial"/>
              <a:ea typeface="Arial"/>
              <a:cs typeface="Arial"/>
              <a:sym typeface="Arial"/>
            </a:endParaRPr>
          </a:p>
        </p:txBody>
      </p:sp>
      <p:sp>
        <p:nvSpPr>
          <p:cNvPr id="363" name="Google Shape;363;p58"/>
          <p:cNvSpPr txBox="1">
            <a:spLocks noGrp="1"/>
          </p:cNvSpPr>
          <p:nvPr>
            <p:ph type="body" idx="1"/>
          </p:nvPr>
        </p:nvSpPr>
        <p:spPr>
          <a:xfrm>
            <a:off x="420000" y="1052167"/>
            <a:ext cx="7700800" cy="4371891"/>
          </a:xfrm>
          <a:prstGeom prst="rect">
            <a:avLst/>
          </a:prstGeom>
          <a:noFill/>
          <a:ln>
            <a:noFill/>
          </a:ln>
        </p:spPr>
        <p:txBody>
          <a:bodyPr spcFirstLastPara="1" vert="horz" wrap="square" lIns="121900" tIns="121900" rIns="121900" bIns="121900" rtlCol="0" anchor="t" anchorCtr="0">
            <a:noAutofit/>
          </a:bodyPr>
          <a:lstStyle/>
          <a:p>
            <a:pPr marL="0" indent="0">
              <a:lnSpc>
                <a:spcPct val="115000"/>
              </a:lnSpc>
              <a:buNone/>
            </a:pPr>
            <a:r>
              <a:rPr lang="en-GB" sz="2400"/>
              <a:t>Teach that ejaculation happens when the penis is stimulated and when someone has an orgasm and sperm is released from the head of the penis. </a:t>
            </a:r>
            <a:endParaRPr>
              <a:solidFill>
                <a:schemeClr val="tx1"/>
              </a:solidFill>
            </a:endParaRPr>
          </a:p>
          <a:p>
            <a:pPr marL="0" indent="0">
              <a:lnSpc>
                <a:spcPct val="115000"/>
              </a:lnSpc>
              <a:spcBef>
                <a:spcPts val="2133"/>
              </a:spcBef>
              <a:buNone/>
            </a:pPr>
            <a:r>
              <a:rPr lang="en-GB" sz="2400"/>
              <a:t>This can take different lengths of time. The amount and strength of the ejaculation varies.</a:t>
            </a:r>
            <a:endParaRPr>
              <a:solidFill>
                <a:schemeClr val="tx1"/>
              </a:solidFill>
            </a:endParaRPr>
          </a:p>
          <a:p>
            <a:pPr marL="0" indent="0">
              <a:lnSpc>
                <a:spcPct val="115000"/>
              </a:lnSpc>
              <a:spcBef>
                <a:spcPts val="2133"/>
              </a:spcBef>
              <a:buNone/>
            </a:pPr>
            <a:r>
              <a:rPr lang="en-GB" sz="2400"/>
              <a:t>Explain about ‘wet dreams’, where </a:t>
            </a:r>
            <a:r>
              <a:rPr lang="en-GB">
                <a:solidFill>
                  <a:schemeClr val="tx1"/>
                </a:solidFill>
              </a:rPr>
              <a:t>boys/men</a:t>
            </a:r>
            <a:r>
              <a:rPr lang="en-GB" sz="2400"/>
              <a:t> may have erections during their sleep and wake up having ejaculated. </a:t>
            </a:r>
            <a:r>
              <a:rPr lang="en-GB">
                <a:solidFill>
                  <a:schemeClr val="tx1"/>
                </a:solidFill>
              </a:rPr>
              <a:t>Teach that people should not be embarrassed about having wet dreams.</a:t>
            </a:r>
            <a:endParaRPr>
              <a:solidFill>
                <a:schemeClr val="tx1"/>
              </a:solidFill>
            </a:endParaRPr>
          </a:p>
          <a:p>
            <a:pPr marL="0" indent="0">
              <a:lnSpc>
                <a:spcPct val="115000"/>
              </a:lnSpc>
              <a:spcBef>
                <a:spcPts val="2133"/>
              </a:spcBef>
              <a:buNone/>
            </a:pPr>
            <a:endParaRPr sz="2400"/>
          </a:p>
          <a:p>
            <a:pPr marL="0" indent="0">
              <a:lnSpc>
                <a:spcPct val="115000"/>
              </a:lnSpc>
              <a:spcBef>
                <a:spcPts val="2133"/>
              </a:spcBef>
              <a:buNone/>
            </a:pPr>
            <a:endParaRPr sz="2400"/>
          </a:p>
        </p:txBody>
      </p:sp>
      <p:sp>
        <p:nvSpPr>
          <p:cNvPr id="364" name="Google Shape;364;p58"/>
          <p:cNvSpPr txBox="1">
            <a:spLocks noGrp="1"/>
          </p:cNvSpPr>
          <p:nvPr>
            <p:ph type="body" idx="2"/>
          </p:nvPr>
        </p:nvSpPr>
        <p:spPr>
          <a:xfrm>
            <a:off x="8238400" y="895786"/>
            <a:ext cx="3593600" cy="3299365"/>
          </a:xfrm>
          <a:prstGeom prst="rect">
            <a:avLst/>
          </a:prstGeom>
          <a:solidFill>
            <a:schemeClr val="bg1">
              <a:lumMod val="95000"/>
            </a:schemeClr>
          </a:solidFill>
          <a:ln w="38100" cap="flat" cmpd="sng">
            <a:noFill/>
            <a:prstDash val="solid"/>
            <a:round/>
            <a:headEnd type="none" w="sm" len="sm"/>
            <a:tailEnd type="none" w="sm" len="sm"/>
          </a:ln>
        </p:spPr>
        <p:txBody>
          <a:bodyPr spcFirstLastPara="1" vert="horz" wrap="square" lIns="121900" tIns="121900" rIns="121900" bIns="121900" rtlCol="0" anchor="t" anchorCtr="0">
            <a:noAutofit/>
          </a:bodyPr>
          <a:lstStyle/>
          <a:p>
            <a:pPr marL="0" indent="0">
              <a:buClr>
                <a:schemeClr val="dk1"/>
              </a:buClr>
              <a:buSzPts val="1100"/>
              <a:buNone/>
            </a:pPr>
            <a:r>
              <a:rPr lang="en-GB" sz="2133" b="1"/>
              <a:t>STATUTORY GUIDANCE</a:t>
            </a:r>
            <a:br>
              <a:rPr lang="en-GB" sz="2133"/>
            </a:br>
            <a:r>
              <a:rPr lang="en-GB" sz="2133"/>
              <a:t>Know key facts about puberty and the changing adolescent body, particularly from age 9 through to age 11, including physical and emotional changes.</a:t>
            </a:r>
            <a:endParaRPr sz="2133"/>
          </a:p>
          <a:p>
            <a:pPr marL="0" indent="0">
              <a:spcBef>
                <a:spcPts val="2133"/>
              </a:spcBef>
              <a:buClr>
                <a:schemeClr val="dk1"/>
              </a:buClr>
              <a:buSzPts val="1100"/>
              <a:buNone/>
            </a:pPr>
            <a:endParaRPr sz="2400"/>
          </a:p>
          <a:p>
            <a:pPr marL="0" indent="0">
              <a:spcBef>
                <a:spcPts val="2133"/>
              </a:spcBef>
              <a:spcAft>
                <a:spcPts val="2133"/>
              </a:spcAft>
              <a:buNone/>
            </a:pPr>
            <a:endParaRPr sz="2400"/>
          </a:p>
        </p:txBody>
      </p:sp>
      <p:sp>
        <p:nvSpPr>
          <p:cNvPr id="365" name="Google Shape;365;p58"/>
          <p:cNvSpPr txBox="1">
            <a:spLocks noGrp="1"/>
          </p:cNvSpPr>
          <p:nvPr>
            <p:ph type="sldNum" idx="12"/>
          </p:nvPr>
        </p:nvSpPr>
        <p:spPr>
          <a:xfrm>
            <a:off x="11716800" y="6409200"/>
            <a:ext cx="475200" cy="448800"/>
          </a:xfrm>
          <a:prstGeom prst="rect">
            <a:avLst/>
          </a:prstGeom>
          <a:noFill/>
          <a:ln>
            <a:noFill/>
          </a:ln>
        </p:spPr>
        <p:txBody>
          <a:bodyPr spcFirstLastPara="1" vert="horz" wrap="square" lIns="121900" tIns="121900" rIns="121900" bIns="121900" rtlCol="0" anchor="ctr" anchorCtr="0">
            <a:noAutofit/>
          </a:bodyPr>
          <a:lstStyle/>
          <a:p>
            <a:fld id="{00000000-1234-1234-1234-123412341234}" type="slidenum">
              <a:rPr lang="en-GB"/>
              <a:pPr/>
              <a:t>26</a:t>
            </a:fld>
            <a:endParaRPr/>
          </a:p>
        </p:txBody>
      </p:sp>
      <p:pic>
        <p:nvPicPr>
          <p:cNvPr id="2" name="Picture 1" descr="A drawing of a cartoon character&#10;&#10;Description automatically generated">
            <a:extLst>
              <a:ext uri="{FF2B5EF4-FFF2-40B4-BE49-F238E27FC236}">
                <a16:creationId xmlns:a16="http://schemas.microsoft.com/office/drawing/2014/main" id="{28ECA5D3-6EFC-4D4E-B019-BBA4698B2CD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877919" y="107816"/>
            <a:ext cx="1773802" cy="666705"/>
          </a:xfrm>
          <a:prstGeom prst="rect">
            <a:avLst/>
          </a:prstGeom>
        </p:spPr>
      </p:pic>
    </p:spTree>
    <p:extLst>
      <p:ext uri="{BB962C8B-B14F-4D97-AF65-F5344CB8AC3E}">
        <p14:creationId xmlns:p14="http://schemas.microsoft.com/office/powerpoint/2010/main" val="294436826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370"/>
        <p:cNvGrpSpPr/>
        <p:nvPr/>
      </p:nvGrpSpPr>
      <p:grpSpPr>
        <a:xfrm>
          <a:off x="0" y="0"/>
          <a:ext cx="0" cy="0"/>
          <a:chOff x="0" y="0"/>
          <a:chExt cx="0" cy="0"/>
        </a:xfrm>
      </p:grpSpPr>
      <p:sp>
        <p:nvSpPr>
          <p:cNvPr id="371" name="Google Shape;371;p59"/>
          <p:cNvSpPr txBox="1">
            <a:spLocks noGrp="1"/>
          </p:cNvSpPr>
          <p:nvPr>
            <p:ph type="title"/>
          </p:nvPr>
        </p:nvSpPr>
        <p:spPr>
          <a:xfrm>
            <a:off x="417600" y="0"/>
            <a:ext cx="7820800" cy="763600"/>
          </a:xfrm>
          <a:prstGeom prst="rect">
            <a:avLst/>
          </a:prstGeom>
          <a:noFill/>
          <a:ln>
            <a:noFill/>
          </a:ln>
        </p:spPr>
        <p:txBody>
          <a:bodyPr spcFirstLastPara="1" vert="horz" wrap="square" lIns="121900" tIns="121900" rIns="121900" bIns="121900" rtlCol="0" anchor="t" anchorCtr="0">
            <a:noAutofit/>
          </a:bodyPr>
          <a:lstStyle/>
          <a:p>
            <a:r>
              <a:rPr lang="en-GB">
                <a:solidFill>
                  <a:schemeClr val="accent1"/>
                </a:solidFill>
              </a:rPr>
              <a:t>Emotions and behaviour</a:t>
            </a:r>
            <a:endParaRPr>
              <a:solidFill>
                <a:schemeClr val="accent1"/>
              </a:solidFill>
            </a:endParaRPr>
          </a:p>
        </p:txBody>
      </p:sp>
      <p:sp>
        <p:nvSpPr>
          <p:cNvPr id="375" name="Google Shape;375;p59"/>
          <p:cNvSpPr txBox="1">
            <a:spLocks noGrp="1"/>
          </p:cNvSpPr>
          <p:nvPr>
            <p:ph type="subTitle" idx="4294967295"/>
          </p:nvPr>
        </p:nvSpPr>
        <p:spPr>
          <a:xfrm>
            <a:off x="10395200" y="5939433"/>
            <a:ext cx="1436800" cy="630000"/>
          </a:xfrm>
          <a:prstGeom prst="rect">
            <a:avLst/>
          </a:prstGeom>
          <a:noFill/>
          <a:ln w="38100" cap="flat" cmpd="sng">
            <a:solidFill>
              <a:schemeClr val="accent6"/>
            </a:solidFill>
            <a:prstDash val="solid"/>
            <a:round/>
            <a:headEnd type="none" w="sm" len="sm"/>
            <a:tailEnd type="none" w="sm" len="sm"/>
          </a:ln>
        </p:spPr>
        <p:txBody>
          <a:bodyPr spcFirstLastPara="1" vert="horz" wrap="square" lIns="121900" tIns="121900" rIns="121900" bIns="121900" rtlCol="0" anchor="t" anchorCtr="0">
            <a:noAutofit/>
          </a:bodyPr>
          <a:lstStyle/>
          <a:p>
            <a:pPr marL="0" indent="0" algn="ctr">
              <a:lnSpc>
                <a:spcPct val="115000"/>
              </a:lnSpc>
              <a:spcBef>
                <a:spcPts val="0"/>
              </a:spcBef>
              <a:buClr>
                <a:schemeClr val="dk2"/>
              </a:buClr>
              <a:buSzPts val="1800"/>
              <a:buNone/>
            </a:pPr>
            <a:r>
              <a:rPr lang="en-GB" sz="2400">
                <a:solidFill>
                  <a:schemeClr val="accent6"/>
                </a:solidFill>
                <a:latin typeface="Arial"/>
                <a:ea typeface="Arial"/>
                <a:cs typeface="Arial"/>
                <a:sym typeface="Arial"/>
              </a:rPr>
              <a:t>Primary</a:t>
            </a:r>
            <a:endParaRPr sz="2400">
              <a:solidFill>
                <a:schemeClr val="accent6"/>
              </a:solidFill>
              <a:latin typeface="Arial"/>
              <a:ea typeface="Arial"/>
              <a:cs typeface="Arial"/>
              <a:sym typeface="Arial"/>
            </a:endParaRPr>
          </a:p>
        </p:txBody>
      </p:sp>
      <p:sp>
        <p:nvSpPr>
          <p:cNvPr id="372" name="Google Shape;372;p59"/>
          <p:cNvSpPr txBox="1">
            <a:spLocks noGrp="1"/>
          </p:cNvSpPr>
          <p:nvPr>
            <p:ph type="body" idx="1"/>
          </p:nvPr>
        </p:nvSpPr>
        <p:spPr>
          <a:xfrm>
            <a:off x="417600" y="1274236"/>
            <a:ext cx="7700800" cy="4372000"/>
          </a:xfrm>
          <a:prstGeom prst="rect">
            <a:avLst/>
          </a:prstGeom>
          <a:noFill/>
          <a:ln>
            <a:noFill/>
          </a:ln>
        </p:spPr>
        <p:txBody>
          <a:bodyPr spcFirstLastPara="1" vert="horz" wrap="square" lIns="121900" tIns="121900" rIns="121900" bIns="121900" rtlCol="0" anchor="t" anchorCtr="0">
            <a:noAutofit/>
          </a:bodyPr>
          <a:lstStyle/>
          <a:p>
            <a:pPr marL="0" indent="0">
              <a:lnSpc>
                <a:spcPct val="115000"/>
              </a:lnSpc>
              <a:buNone/>
            </a:pPr>
            <a:r>
              <a:rPr lang="en-GB" sz="1800"/>
              <a:t>Explain that</a:t>
            </a:r>
            <a:r>
              <a:rPr lang="en-GB" sz="1800">
                <a:solidFill>
                  <a:schemeClr val="tx1"/>
                </a:solidFill>
              </a:rPr>
              <a:t>, </a:t>
            </a:r>
            <a:r>
              <a:rPr lang="en-GB" sz="1800"/>
              <a:t>during puberty, emotions can feel exaggerated or out of con</a:t>
            </a:r>
            <a:r>
              <a:rPr lang="en-GB" sz="1800">
                <a:solidFill>
                  <a:schemeClr val="tx1"/>
                </a:solidFill>
              </a:rPr>
              <a:t>trol - and this can impact on behaviour (e.g. making arguments more likely). </a:t>
            </a:r>
            <a:endParaRPr sz="1800">
              <a:solidFill>
                <a:schemeClr val="tx1"/>
              </a:solidFill>
            </a:endParaRPr>
          </a:p>
          <a:p>
            <a:pPr marL="0" indent="0">
              <a:lnSpc>
                <a:spcPct val="115000"/>
              </a:lnSpc>
              <a:spcBef>
                <a:spcPts val="1333"/>
              </a:spcBef>
              <a:buNone/>
            </a:pPr>
            <a:r>
              <a:rPr lang="en-GB" sz="1800">
                <a:solidFill>
                  <a:schemeClr val="tx1"/>
                </a:solidFill>
              </a:rPr>
              <a:t>Teach that emotional changes can be due to fluctuating sex hormones and increased levels of</a:t>
            </a:r>
            <a:r>
              <a:rPr lang="en-GB" sz="1800"/>
              <a:t> cortisol (the ‘stress hormone’).  </a:t>
            </a:r>
            <a:endParaRPr sz="1800"/>
          </a:p>
          <a:p>
            <a:pPr marL="0" indent="0">
              <a:lnSpc>
                <a:spcPct val="115000"/>
              </a:lnSpc>
              <a:spcBef>
                <a:spcPts val="1333"/>
              </a:spcBef>
              <a:buNone/>
            </a:pPr>
            <a:r>
              <a:rPr lang="en-GB" sz="1800">
                <a:solidFill>
                  <a:schemeClr val="tx1"/>
                </a:solidFill>
              </a:rPr>
              <a:t>Teach ways to manage challenging emotions, such as:</a:t>
            </a:r>
            <a:endParaRPr sz="1800">
              <a:solidFill>
                <a:schemeClr val="tx1"/>
              </a:solidFill>
            </a:endParaRPr>
          </a:p>
          <a:p>
            <a:pPr>
              <a:lnSpc>
                <a:spcPct val="115000"/>
              </a:lnSpc>
              <a:spcBef>
                <a:spcPts val="1333"/>
              </a:spcBef>
            </a:pPr>
            <a:r>
              <a:rPr lang="en-GB" sz="1800">
                <a:solidFill>
                  <a:schemeClr val="tx1"/>
                </a:solidFill>
              </a:rPr>
              <a:t>getting regular exercise </a:t>
            </a:r>
            <a:endParaRPr sz="1800">
              <a:solidFill>
                <a:schemeClr val="tx1"/>
              </a:solidFill>
            </a:endParaRPr>
          </a:p>
          <a:p>
            <a:pPr>
              <a:lnSpc>
                <a:spcPct val="115000"/>
              </a:lnSpc>
            </a:pPr>
            <a:r>
              <a:rPr lang="en-GB" sz="1800">
                <a:solidFill>
                  <a:schemeClr val="tx1"/>
                </a:solidFill>
              </a:rPr>
              <a:t>getting enough sleep (at least 9 hours)</a:t>
            </a:r>
            <a:endParaRPr sz="1800">
              <a:solidFill>
                <a:schemeClr val="tx1"/>
              </a:solidFill>
            </a:endParaRPr>
          </a:p>
          <a:p>
            <a:pPr>
              <a:lnSpc>
                <a:spcPct val="115000"/>
              </a:lnSpc>
            </a:pPr>
            <a:r>
              <a:rPr lang="en-GB" sz="1800">
                <a:solidFill>
                  <a:schemeClr val="tx1"/>
                </a:solidFill>
              </a:rPr>
              <a:t>talking to someone trusted</a:t>
            </a:r>
            <a:endParaRPr sz="1800">
              <a:solidFill>
                <a:schemeClr val="tx1"/>
              </a:solidFill>
            </a:endParaRPr>
          </a:p>
          <a:p>
            <a:pPr>
              <a:lnSpc>
                <a:spcPct val="115000"/>
              </a:lnSpc>
            </a:pPr>
            <a:r>
              <a:rPr lang="en-GB" sz="1800">
                <a:solidFill>
                  <a:schemeClr val="tx1"/>
                </a:solidFill>
              </a:rPr>
              <a:t>waiting for a mood to settle before responding or making an important decision</a:t>
            </a:r>
            <a:endParaRPr sz="1800">
              <a:solidFill>
                <a:schemeClr val="tx1"/>
              </a:solidFill>
            </a:endParaRPr>
          </a:p>
          <a:p>
            <a:pPr marL="0" indent="0">
              <a:lnSpc>
                <a:spcPct val="115000"/>
              </a:lnSpc>
              <a:buNone/>
            </a:pPr>
            <a:endParaRPr/>
          </a:p>
          <a:p>
            <a:pPr marL="0" indent="0">
              <a:lnSpc>
                <a:spcPct val="115000"/>
              </a:lnSpc>
              <a:spcBef>
                <a:spcPts val="2133"/>
              </a:spcBef>
              <a:buNone/>
            </a:pPr>
            <a:endParaRPr/>
          </a:p>
          <a:p>
            <a:pPr marL="0" indent="0">
              <a:lnSpc>
                <a:spcPct val="115000"/>
              </a:lnSpc>
              <a:spcBef>
                <a:spcPts val="2133"/>
              </a:spcBef>
              <a:buNone/>
            </a:pPr>
            <a:endParaRPr sz="2400"/>
          </a:p>
        </p:txBody>
      </p:sp>
      <p:sp>
        <p:nvSpPr>
          <p:cNvPr id="373" name="Google Shape;373;p59"/>
          <p:cNvSpPr txBox="1">
            <a:spLocks noGrp="1"/>
          </p:cNvSpPr>
          <p:nvPr>
            <p:ph type="body" idx="2"/>
          </p:nvPr>
        </p:nvSpPr>
        <p:spPr>
          <a:xfrm>
            <a:off x="8238400" y="860067"/>
            <a:ext cx="3593600" cy="3299200"/>
          </a:xfrm>
          <a:prstGeom prst="rect">
            <a:avLst/>
          </a:prstGeom>
          <a:solidFill>
            <a:schemeClr val="bg1">
              <a:lumMod val="95000"/>
            </a:schemeClr>
          </a:solidFill>
          <a:ln w="38100" cap="flat" cmpd="sng">
            <a:noFill/>
            <a:prstDash val="solid"/>
            <a:round/>
            <a:headEnd type="none" w="sm" len="sm"/>
            <a:tailEnd type="none" w="sm" len="sm"/>
          </a:ln>
        </p:spPr>
        <p:txBody>
          <a:bodyPr spcFirstLastPara="1" vert="horz" wrap="square" lIns="121900" tIns="121900" rIns="121900" bIns="121900" rtlCol="0" anchor="t" anchorCtr="0">
            <a:noAutofit/>
          </a:bodyPr>
          <a:lstStyle/>
          <a:p>
            <a:pPr marL="0" indent="0">
              <a:buClr>
                <a:schemeClr val="dk1"/>
              </a:buClr>
              <a:buSzPts val="1100"/>
              <a:buNone/>
            </a:pPr>
            <a:r>
              <a:rPr lang="en-GB" sz="2133" b="1"/>
              <a:t>STATUTORY GUIDANCE</a:t>
            </a:r>
            <a:br>
              <a:rPr lang="en-GB" sz="2133"/>
            </a:br>
            <a:r>
              <a:rPr lang="en-GB" sz="2133"/>
              <a:t>Know key facts about puberty and the changing adolescent body, particularly from age 9 through to age 11, including physical and emotional changes.</a:t>
            </a:r>
            <a:endParaRPr sz="2133"/>
          </a:p>
          <a:p>
            <a:pPr marL="0" indent="0">
              <a:spcBef>
                <a:spcPts val="2133"/>
              </a:spcBef>
              <a:buClr>
                <a:schemeClr val="dk1"/>
              </a:buClr>
              <a:buSzPts val="1100"/>
              <a:buNone/>
            </a:pPr>
            <a:endParaRPr sz="2400"/>
          </a:p>
          <a:p>
            <a:pPr marL="0" indent="0">
              <a:spcBef>
                <a:spcPts val="2133"/>
              </a:spcBef>
              <a:spcAft>
                <a:spcPts val="2133"/>
              </a:spcAft>
              <a:buNone/>
            </a:pPr>
            <a:endParaRPr sz="2400"/>
          </a:p>
        </p:txBody>
      </p:sp>
      <p:sp>
        <p:nvSpPr>
          <p:cNvPr id="374" name="Google Shape;374;p59"/>
          <p:cNvSpPr txBox="1">
            <a:spLocks noGrp="1"/>
          </p:cNvSpPr>
          <p:nvPr>
            <p:ph type="sldNum" idx="12"/>
          </p:nvPr>
        </p:nvSpPr>
        <p:spPr>
          <a:xfrm>
            <a:off x="11716800" y="6409200"/>
            <a:ext cx="475200" cy="448800"/>
          </a:xfrm>
          <a:prstGeom prst="rect">
            <a:avLst/>
          </a:prstGeom>
          <a:noFill/>
          <a:ln>
            <a:noFill/>
          </a:ln>
        </p:spPr>
        <p:txBody>
          <a:bodyPr spcFirstLastPara="1" vert="horz" wrap="square" lIns="121900" tIns="121900" rIns="121900" bIns="121900" rtlCol="0" anchor="ctr" anchorCtr="0">
            <a:noAutofit/>
          </a:bodyPr>
          <a:lstStyle/>
          <a:p>
            <a:fld id="{00000000-1234-1234-1234-123412341234}" type="slidenum">
              <a:rPr lang="en-GB"/>
              <a:pPr/>
              <a:t>27</a:t>
            </a:fld>
            <a:endParaRPr/>
          </a:p>
        </p:txBody>
      </p:sp>
      <p:pic>
        <p:nvPicPr>
          <p:cNvPr id="2" name="Picture 1" descr="A drawing of a cartoon character&#10;&#10;Description automatically generated">
            <a:extLst>
              <a:ext uri="{FF2B5EF4-FFF2-40B4-BE49-F238E27FC236}">
                <a16:creationId xmlns:a16="http://schemas.microsoft.com/office/drawing/2014/main" id="{B8ED305C-6245-4B33-A701-DFF2B9B92E7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877919" y="107816"/>
            <a:ext cx="1773802" cy="666705"/>
          </a:xfrm>
          <a:prstGeom prst="rect">
            <a:avLst/>
          </a:prstGeom>
        </p:spPr>
      </p:pic>
    </p:spTree>
    <p:extLst>
      <p:ext uri="{BB962C8B-B14F-4D97-AF65-F5344CB8AC3E}">
        <p14:creationId xmlns:p14="http://schemas.microsoft.com/office/powerpoint/2010/main" val="386770422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379"/>
        <p:cNvGrpSpPr/>
        <p:nvPr/>
      </p:nvGrpSpPr>
      <p:grpSpPr>
        <a:xfrm>
          <a:off x="0" y="0"/>
          <a:ext cx="0" cy="0"/>
          <a:chOff x="0" y="0"/>
          <a:chExt cx="0" cy="0"/>
        </a:xfrm>
      </p:grpSpPr>
      <p:sp>
        <p:nvSpPr>
          <p:cNvPr id="380" name="Google Shape;380;p60"/>
          <p:cNvSpPr txBox="1">
            <a:spLocks noGrp="1"/>
          </p:cNvSpPr>
          <p:nvPr>
            <p:ph type="title"/>
          </p:nvPr>
        </p:nvSpPr>
        <p:spPr>
          <a:xfrm>
            <a:off x="360000" y="288567"/>
            <a:ext cx="7820800" cy="763600"/>
          </a:xfrm>
          <a:prstGeom prst="rect">
            <a:avLst/>
          </a:prstGeom>
          <a:noFill/>
          <a:ln>
            <a:noFill/>
          </a:ln>
        </p:spPr>
        <p:txBody>
          <a:bodyPr spcFirstLastPara="1" vert="horz" wrap="square" lIns="121900" tIns="121900" rIns="121900" bIns="121900" rtlCol="0" anchor="t" anchorCtr="0">
            <a:noAutofit/>
          </a:bodyPr>
          <a:lstStyle/>
          <a:p>
            <a:r>
              <a:rPr lang="en-GB">
                <a:solidFill>
                  <a:schemeClr val="accent1"/>
                </a:solidFill>
              </a:rPr>
              <a:t>Healthy eating during puberty </a:t>
            </a:r>
            <a:endParaRPr>
              <a:solidFill>
                <a:schemeClr val="accent1"/>
              </a:solidFill>
            </a:endParaRPr>
          </a:p>
        </p:txBody>
      </p:sp>
      <p:sp>
        <p:nvSpPr>
          <p:cNvPr id="384" name="Google Shape;384;p60"/>
          <p:cNvSpPr txBox="1">
            <a:spLocks noGrp="1"/>
          </p:cNvSpPr>
          <p:nvPr>
            <p:ph type="subTitle" idx="4294967295"/>
          </p:nvPr>
        </p:nvSpPr>
        <p:spPr>
          <a:xfrm>
            <a:off x="10395200" y="5939433"/>
            <a:ext cx="1436800" cy="630000"/>
          </a:xfrm>
          <a:prstGeom prst="rect">
            <a:avLst/>
          </a:prstGeom>
          <a:noFill/>
          <a:ln w="38100" cap="flat" cmpd="sng">
            <a:solidFill>
              <a:schemeClr val="accent6"/>
            </a:solidFill>
            <a:prstDash val="solid"/>
            <a:round/>
            <a:headEnd type="none" w="sm" len="sm"/>
            <a:tailEnd type="none" w="sm" len="sm"/>
          </a:ln>
        </p:spPr>
        <p:txBody>
          <a:bodyPr spcFirstLastPara="1" vert="horz" wrap="square" lIns="121900" tIns="121900" rIns="121900" bIns="121900" rtlCol="0" anchor="t" anchorCtr="0">
            <a:noAutofit/>
          </a:bodyPr>
          <a:lstStyle/>
          <a:p>
            <a:pPr marL="0" indent="0" algn="ctr">
              <a:lnSpc>
                <a:spcPct val="115000"/>
              </a:lnSpc>
              <a:spcBef>
                <a:spcPts val="0"/>
              </a:spcBef>
              <a:buClr>
                <a:schemeClr val="dk2"/>
              </a:buClr>
              <a:buSzPts val="1800"/>
              <a:buNone/>
            </a:pPr>
            <a:r>
              <a:rPr lang="en-GB" sz="2400">
                <a:solidFill>
                  <a:schemeClr val="accent6"/>
                </a:solidFill>
                <a:latin typeface="Arial"/>
                <a:ea typeface="Arial"/>
                <a:cs typeface="Arial"/>
                <a:sym typeface="Arial"/>
              </a:rPr>
              <a:t>Primary</a:t>
            </a:r>
            <a:endParaRPr sz="2400">
              <a:solidFill>
                <a:schemeClr val="accent6"/>
              </a:solidFill>
              <a:latin typeface="Arial"/>
              <a:ea typeface="Arial"/>
              <a:cs typeface="Arial"/>
              <a:sym typeface="Arial"/>
            </a:endParaRPr>
          </a:p>
        </p:txBody>
      </p:sp>
      <p:sp>
        <p:nvSpPr>
          <p:cNvPr id="381" name="Google Shape;381;p60"/>
          <p:cNvSpPr txBox="1">
            <a:spLocks noGrp="1"/>
          </p:cNvSpPr>
          <p:nvPr>
            <p:ph type="body" idx="1"/>
          </p:nvPr>
        </p:nvSpPr>
        <p:spPr>
          <a:xfrm>
            <a:off x="360000" y="1080000"/>
            <a:ext cx="7700800" cy="4859600"/>
          </a:xfrm>
          <a:prstGeom prst="rect">
            <a:avLst/>
          </a:prstGeom>
          <a:noFill/>
          <a:ln>
            <a:noFill/>
          </a:ln>
        </p:spPr>
        <p:txBody>
          <a:bodyPr spcFirstLastPara="1" vert="horz" wrap="square" lIns="121900" tIns="121900" rIns="121900" bIns="121900" rtlCol="0" anchor="t" anchorCtr="0">
            <a:noAutofit/>
          </a:bodyPr>
          <a:lstStyle/>
          <a:p>
            <a:pPr marL="0" indent="0">
              <a:lnSpc>
                <a:spcPct val="115000"/>
              </a:lnSpc>
              <a:buNone/>
            </a:pPr>
            <a:r>
              <a:rPr lang="en-GB" sz="2400"/>
              <a:t>Explain that changes to the body can also affect what we feel like eating. This is linked to brain development, but it can also be linked to where a person is in their menstrual cycle.</a:t>
            </a:r>
            <a:endParaRPr>
              <a:solidFill>
                <a:schemeClr val="tx1"/>
              </a:solidFill>
            </a:endParaRPr>
          </a:p>
          <a:p>
            <a:pPr marL="0" indent="0">
              <a:lnSpc>
                <a:spcPct val="115000"/>
              </a:lnSpc>
              <a:spcBef>
                <a:spcPts val="2133"/>
              </a:spcBef>
              <a:buNone/>
            </a:pPr>
            <a:r>
              <a:rPr lang="en-GB" sz="2400"/>
              <a:t>Teach pupils that </a:t>
            </a:r>
            <a:r>
              <a:rPr lang="en-GB">
                <a:solidFill>
                  <a:schemeClr val="tx1"/>
                </a:solidFill>
              </a:rPr>
              <a:t>it is</a:t>
            </a:r>
            <a:r>
              <a:rPr lang="en-GB" sz="2400"/>
              <a:t> important that we all have a healthy diet that is rich in iron, calcium and vitamin D </a:t>
            </a:r>
            <a:br>
              <a:rPr lang="en-GB" sz="2400"/>
            </a:br>
            <a:r>
              <a:rPr lang="en-GB" sz="2400"/>
              <a:t>to support our bodies. </a:t>
            </a:r>
            <a:endParaRPr sz="2400"/>
          </a:p>
        </p:txBody>
      </p:sp>
      <p:sp>
        <p:nvSpPr>
          <p:cNvPr id="382" name="Google Shape;382;p60"/>
          <p:cNvSpPr txBox="1">
            <a:spLocks noGrp="1"/>
          </p:cNvSpPr>
          <p:nvPr>
            <p:ph type="body" idx="2"/>
          </p:nvPr>
        </p:nvSpPr>
        <p:spPr>
          <a:xfrm>
            <a:off x="8238400" y="883880"/>
            <a:ext cx="3593600" cy="3299365"/>
          </a:xfrm>
          <a:prstGeom prst="rect">
            <a:avLst/>
          </a:prstGeom>
          <a:solidFill>
            <a:schemeClr val="bg1">
              <a:lumMod val="95000"/>
            </a:schemeClr>
          </a:solidFill>
          <a:ln w="38100" cap="flat" cmpd="sng">
            <a:noFill/>
            <a:prstDash val="solid"/>
            <a:round/>
            <a:headEnd type="none" w="sm" len="sm"/>
            <a:tailEnd type="none" w="sm" len="sm"/>
          </a:ln>
        </p:spPr>
        <p:txBody>
          <a:bodyPr spcFirstLastPara="1" vert="horz" wrap="square" lIns="121900" tIns="121900" rIns="121900" bIns="121900" rtlCol="0" anchor="t" anchorCtr="0">
            <a:noAutofit/>
          </a:bodyPr>
          <a:lstStyle/>
          <a:p>
            <a:pPr marL="0" indent="0">
              <a:buClr>
                <a:schemeClr val="dk1"/>
              </a:buClr>
              <a:buSzPts val="1100"/>
              <a:buNone/>
            </a:pPr>
            <a:r>
              <a:rPr lang="en-GB" sz="2133" b="1"/>
              <a:t>STATUTORY GUIDANCE</a:t>
            </a:r>
            <a:br>
              <a:rPr lang="en-GB" sz="2133"/>
            </a:br>
            <a:r>
              <a:rPr lang="en-GB" sz="2133"/>
              <a:t>Know key facts about puberty and the changing adolescent body, particularly from age 9 through to age 11, including physical and emotional changes.</a:t>
            </a:r>
            <a:endParaRPr sz="2133"/>
          </a:p>
          <a:p>
            <a:pPr marL="0" indent="0">
              <a:spcBef>
                <a:spcPts val="2133"/>
              </a:spcBef>
              <a:buClr>
                <a:schemeClr val="dk1"/>
              </a:buClr>
              <a:buSzPts val="1100"/>
              <a:buNone/>
            </a:pPr>
            <a:endParaRPr sz="2400"/>
          </a:p>
          <a:p>
            <a:pPr marL="0" indent="0">
              <a:spcBef>
                <a:spcPts val="2133"/>
              </a:spcBef>
              <a:spcAft>
                <a:spcPts val="2133"/>
              </a:spcAft>
              <a:buNone/>
            </a:pPr>
            <a:endParaRPr sz="2400"/>
          </a:p>
        </p:txBody>
      </p:sp>
      <p:sp>
        <p:nvSpPr>
          <p:cNvPr id="383" name="Google Shape;383;p60"/>
          <p:cNvSpPr txBox="1">
            <a:spLocks noGrp="1"/>
          </p:cNvSpPr>
          <p:nvPr>
            <p:ph type="sldNum" idx="12"/>
          </p:nvPr>
        </p:nvSpPr>
        <p:spPr>
          <a:xfrm>
            <a:off x="11716800" y="6409200"/>
            <a:ext cx="475200" cy="448800"/>
          </a:xfrm>
          <a:prstGeom prst="rect">
            <a:avLst/>
          </a:prstGeom>
          <a:noFill/>
          <a:ln>
            <a:noFill/>
          </a:ln>
        </p:spPr>
        <p:txBody>
          <a:bodyPr spcFirstLastPara="1" vert="horz" wrap="square" lIns="121900" tIns="121900" rIns="121900" bIns="121900" rtlCol="0" anchor="ctr" anchorCtr="0">
            <a:noAutofit/>
          </a:bodyPr>
          <a:lstStyle/>
          <a:p>
            <a:fld id="{00000000-1234-1234-1234-123412341234}" type="slidenum">
              <a:rPr lang="en-GB"/>
              <a:pPr/>
              <a:t>28</a:t>
            </a:fld>
            <a:endParaRPr/>
          </a:p>
        </p:txBody>
      </p:sp>
      <p:pic>
        <p:nvPicPr>
          <p:cNvPr id="2" name="Picture 1" descr="A drawing of a cartoon character&#10;&#10;Description automatically generated">
            <a:extLst>
              <a:ext uri="{FF2B5EF4-FFF2-40B4-BE49-F238E27FC236}">
                <a16:creationId xmlns:a16="http://schemas.microsoft.com/office/drawing/2014/main" id="{C0E16BB8-F754-4B24-ACDC-C7BA80F720D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877919" y="107816"/>
            <a:ext cx="1773802" cy="666705"/>
          </a:xfrm>
          <a:prstGeom prst="rect">
            <a:avLst/>
          </a:prstGeom>
        </p:spPr>
      </p:pic>
    </p:spTree>
    <p:extLst>
      <p:ext uri="{BB962C8B-B14F-4D97-AF65-F5344CB8AC3E}">
        <p14:creationId xmlns:p14="http://schemas.microsoft.com/office/powerpoint/2010/main" val="22191397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388"/>
        <p:cNvGrpSpPr/>
        <p:nvPr/>
      </p:nvGrpSpPr>
      <p:grpSpPr>
        <a:xfrm>
          <a:off x="0" y="0"/>
          <a:ext cx="0" cy="0"/>
          <a:chOff x="0" y="0"/>
          <a:chExt cx="0" cy="0"/>
        </a:xfrm>
      </p:grpSpPr>
      <p:sp>
        <p:nvSpPr>
          <p:cNvPr id="389" name="Google Shape;389;p61"/>
          <p:cNvSpPr txBox="1">
            <a:spLocks noGrp="1"/>
          </p:cNvSpPr>
          <p:nvPr>
            <p:ph type="title"/>
          </p:nvPr>
        </p:nvSpPr>
        <p:spPr>
          <a:xfrm>
            <a:off x="360000" y="288567"/>
            <a:ext cx="7820800" cy="763600"/>
          </a:xfrm>
          <a:prstGeom prst="rect">
            <a:avLst/>
          </a:prstGeom>
          <a:noFill/>
          <a:ln>
            <a:noFill/>
          </a:ln>
        </p:spPr>
        <p:txBody>
          <a:bodyPr spcFirstLastPara="1" vert="horz" wrap="square" lIns="121900" tIns="121900" rIns="121900" bIns="121900" rtlCol="0" anchor="t" anchorCtr="0">
            <a:noAutofit/>
          </a:bodyPr>
          <a:lstStyle/>
          <a:p>
            <a:r>
              <a:rPr lang="en-GB">
                <a:solidFill>
                  <a:schemeClr val="accent1"/>
                </a:solidFill>
              </a:rPr>
              <a:t>Changes in sleep cycles</a:t>
            </a:r>
            <a:endParaRPr>
              <a:solidFill>
                <a:schemeClr val="accent1"/>
              </a:solidFill>
            </a:endParaRPr>
          </a:p>
        </p:txBody>
      </p:sp>
      <p:sp>
        <p:nvSpPr>
          <p:cNvPr id="393" name="Google Shape;393;p61"/>
          <p:cNvSpPr txBox="1">
            <a:spLocks noGrp="1"/>
          </p:cNvSpPr>
          <p:nvPr>
            <p:ph type="subTitle" idx="4294967295"/>
          </p:nvPr>
        </p:nvSpPr>
        <p:spPr>
          <a:xfrm>
            <a:off x="10395200" y="5939433"/>
            <a:ext cx="1436800" cy="630000"/>
          </a:xfrm>
          <a:prstGeom prst="rect">
            <a:avLst/>
          </a:prstGeom>
          <a:noFill/>
          <a:ln w="38100" cap="flat" cmpd="sng">
            <a:solidFill>
              <a:schemeClr val="accent6"/>
            </a:solidFill>
            <a:prstDash val="solid"/>
            <a:round/>
            <a:headEnd type="none" w="sm" len="sm"/>
            <a:tailEnd type="none" w="sm" len="sm"/>
          </a:ln>
        </p:spPr>
        <p:txBody>
          <a:bodyPr spcFirstLastPara="1" vert="horz" wrap="square" lIns="121900" tIns="121900" rIns="121900" bIns="121900" rtlCol="0" anchor="t" anchorCtr="0">
            <a:noAutofit/>
          </a:bodyPr>
          <a:lstStyle/>
          <a:p>
            <a:pPr marL="0" indent="0" algn="ctr">
              <a:lnSpc>
                <a:spcPct val="115000"/>
              </a:lnSpc>
              <a:spcBef>
                <a:spcPts val="0"/>
              </a:spcBef>
              <a:buClr>
                <a:schemeClr val="dk2"/>
              </a:buClr>
              <a:buSzPts val="1800"/>
              <a:buNone/>
            </a:pPr>
            <a:r>
              <a:rPr lang="en-GB" sz="2400">
                <a:solidFill>
                  <a:schemeClr val="accent6"/>
                </a:solidFill>
                <a:latin typeface="Arial"/>
                <a:ea typeface="Arial"/>
                <a:cs typeface="Arial"/>
                <a:sym typeface="Arial"/>
              </a:rPr>
              <a:t>Primary</a:t>
            </a:r>
            <a:endParaRPr sz="2400">
              <a:solidFill>
                <a:schemeClr val="accent6"/>
              </a:solidFill>
              <a:latin typeface="Arial"/>
              <a:ea typeface="Arial"/>
              <a:cs typeface="Arial"/>
              <a:sym typeface="Arial"/>
            </a:endParaRPr>
          </a:p>
        </p:txBody>
      </p:sp>
      <p:sp>
        <p:nvSpPr>
          <p:cNvPr id="390" name="Google Shape;390;p61"/>
          <p:cNvSpPr txBox="1">
            <a:spLocks noGrp="1"/>
          </p:cNvSpPr>
          <p:nvPr>
            <p:ph type="body" idx="1"/>
          </p:nvPr>
        </p:nvSpPr>
        <p:spPr>
          <a:xfrm>
            <a:off x="420000" y="1567542"/>
            <a:ext cx="7700800" cy="4371891"/>
          </a:xfrm>
          <a:prstGeom prst="rect">
            <a:avLst/>
          </a:prstGeom>
          <a:noFill/>
          <a:ln>
            <a:noFill/>
          </a:ln>
        </p:spPr>
        <p:txBody>
          <a:bodyPr spcFirstLastPara="1" vert="horz" wrap="square" lIns="121900" tIns="121900" rIns="121900" bIns="121900" rtlCol="0" anchor="t" anchorCtr="0">
            <a:noAutofit/>
          </a:bodyPr>
          <a:lstStyle/>
          <a:p>
            <a:pPr marL="0" indent="0">
              <a:lnSpc>
                <a:spcPct val="115000"/>
              </a:lnSpc>
              <a:buNone/>
            </a:pPr>
            <a:r>
              <a:rPr lang="en-GB" sz="1800"/>
              <a:t>Sleep is triggered by the hormone melatonin. During puberty, </a:t>
            </a:r>
            <a:r>
              <a:rPr lang="en-GB" sz="1800">
                <a:solidFill>
                  <a:schemeClr val="tx1"/>
                </a:solidFill>
              </a:rPr>
              <a:t>melatonin is released up to 2 hours later than it was before. This can affect </a:t>
            </a:r>
            <a:r>
              <a:rPr lang="en-GB" sz="1800"/>
              <a:t>sleep cycles </a:t>
            </a:r>
            <a:r>
              <a:rPr lang="en-GB" sz="1800">
                <a:solidFill>
                  <a:schemeClr val="tx1"/>
                </a:solidFill>
              </a:rPr>
              <a:t>(e.g. making it harder to get up in the morning). </a:t>
            </a:r>
            <a:r>
              <a:rPr lang="en-GB" sz="1800"/>
              <a:t> </a:t>
            </a:r>
            <a:endParaRPr sz="1800">
              <a:solidFill>
                <a:schemeClr val="tx1"/>
              </a:solidFill>
            </a:endParaRPr>
          </a:p>
          <a:p>
            <a:pPr marL="0" indent="0">
              <a:lnSpc>
                <a:spcPct val="115000"/>
              </a:lnSpc>
              <a:spcBef>
                <a:spcPts val="2133"/>
              </a:spcBef>
              <a:buNone/>
            </a:pPr>
            <a:r>
              <a:rPr lang="en-GB" sz="1800">
                <a:solidFill>
                  <a:schemeClr val="tx1"/>
                </a:solidFill>
              </a:rPr>
              <a:t>Encourage pupils to develop a health sleep routine, for example by: </a:t>
            </a:r>
            <a:endParaRPr sz="1800">
              <a:solidFill>
                <a:schemeClr val="tx1"/>
              </a:solidFill>
            </a:endParaRPr>
          </a:p>
          <a:p>
            <a:pPr>
              <a:lnSpc>
                <a:spcPct val="115000"/>
              </a:lnSpc>
              <a:spcBef>
                <a:spcPts val="2133"/>
              </a:spcBef>
            </a:pPr>
            <a:r>
              <a:rPr lang="en-GB" sz="1800">
                <a:solidFill>
                  <a:schemeClr val="tx1"/>
                </a:solidFill>
              </a:rPr>
              <a:t>switching off digital devices 2 hours before sleep</a:t>
            </a:r>
            <a:endParaRPr sz="1800">
              <a:solidFill>
                <a:schemeClr val="tx1"/>
              </a:solidFill>
            </a:endParaRPr>
          </a:p>
          <a:p>
            <a:pPr>
              <a:lnSpc>
                <a:spcPct val="115000"/>
              </a:lnSpc>
            </a:pPr>
            <a:r>
              <a:rPr lang="en-GB" sz="1800">
                <a:solidFill>
                  <a:schemeClr val="tx1"/>
                </a:solidFill>
              </a:rPr>
              <a:t>switching off phones when in bed</a:t>
            </a:r>
            <a:endParaRPr sz="1800">
              <a:solidFill>
                <a:schemeClr val="tx1"/>
              </a:solidFill>
            </a:endParaRPr>
          </a:p>
          <a:p>
            <a:pPr>
              <a:lnSpc>
                <a:spcPct val="115000"/>
              </a:lnSpc>
            </a:pPr>
            <a:r>
              <a:rPr lang="en-GB" sz="1800">
                <a:solidFill>
                  <a:schemeClr val="tx1"/>
                </a:solidFill>
              </a:rPr>
              <a:t>going to bed early to get at least 9 hours’ sleep</a:t>
            </a:r>
            <a:endParaRPr sz="1800">
              <a:solidFill>
                <a:schemeClr val="tx1"/>
              </a:solidFill>
            </a:endParaRPr>
          </a:p>
          <a:p>
            <a:pPr>
              <a:lnSpc>
                <a:spcPct val="115000"/>
              </a:lnSpc>
            </a:pPr>
            <a:r>
              <a:rPr lang="en-GB" sz="1800">
                <a:solidFill>
                  <a:schemeClr val="tx1"/>
                </a:solidFill>
              </a:rPr>
              <a:t>having a regular routine for going to bed and getting up in the morning</a:t>
            </a:r>
            <a:endParaRPr sz="1800">
              <a:solidFill>
                <a:schemeClr val="tx1"/>
              </a:solidFill>
            </a:endParaRPr>
          </a:p>
          <a:p>
            <a:pPr marL="0" indent="0">
              <a:lnSpc>
                <a:spcPct val="115000"/>
              </a:lnSpc>
              <a:spcBef>
                <a:spcPts val="2133"/>
              </a:spcBef>
              <a:buNone/>
            </a:pPr>
            <a:endParaRPr sz="2400"/>
          </a:p>
        </p:txBody>
      </p:sp>
      <p:sp>
        <p:nvSpPr>
          <p:cNvPr id="391" name="Google Shape;391;p61"/>
          <p:cNvSpPr txBox="1">
            <a:spLocks noGrp="1"/>
          </p:cNvSpPr>
          <p:nvPr>
            <p:ph type="body" idx="2"/>
          </p:nvPr>
        </p:nvSpPr>
        <p:spPr>
          <a:xfrm>
            <a:off x="8238400" y="883880"/>
            <a:ext cx="3593600" cy="3299365"/>
          </a:xfrm>
          <a:prstGeom prst="rect">
            <a:avLst/>
          </a:prstGeom>
          <a:solidFill>
            <a:schemeClr val="bg1">
              <a:lumMod val="95000"/>
            </a:schemeClr>
          </a:solidFill>
          <a:ln w="38100" cap="flat" cmpd="sng">
            <a:noFill/>
            <a:prstDash val="solid"/>
            <a:round/>
            <a:headEnd type="none" w="sm" len="sm"/>
            <a:tailEnd type="none" w="sm" len="sm"/>
          </a:ln>
        </p:spPr>
        <p:txBody>
          <a:bodyPr spcFirstLastPara="1" vert="horz" wrap="square" lIns="121900" tIns="121900" rIns="121900" bIns="121900" rtlCol="0" anchor="t" anchorCtr="0">
            <a:noAutofit/>
          </a:bodyPr>
          <a:lstStyle/>
          <a:p>
            <a:pPr marL="0" indent="0">
              <a:buClr>
                <a:schemeClr val="dk1"/>
              </a:buClr>
              <a:buSzPts val="1100"/>
              <a:buNone/>
            </a:pPr>
            <a:r>
              <a:rPr lang="en-GB" sz="2133" b="1"/>
              <a:t>STATUTORY GUIDANCE</a:t>
            </a:r>
            <a:br>
              <a:rPr lang="en-GB" sz="2133"/>
            </a:br>
            <a:r>
              <a:rPr lang="en-GB" sz="2133"/>
              <a:t>Know key facts about puberty and the changing adolescent body, particularly from age 9 through to age 11, including physical and emotional changes.</a:t>
            </a:r>
            <a:endParaRPr sz="2133"/>
          </a:p>
          <a:p>
            <a:pPr marL="0" indent="0">
              <a:spcBef>
                <a:spcPts val="2133"/>
              </a:spcBef>
              <a:buClr>
                <a:schemeClr val="dk1"/>
              </a:buClr>
              <a:buSzPts val="1100"/>
              <a:buNone/>
            </a:pPr>
            <a:endParaRPr sz="2400"/>
          </a:p>
          <a:p>
            <a:pPr marL="0" indent="0">
              <a:spcBef>
                <a:spcPts val="2133"/>
              </a:spcBef>
              <a:spcAft>
                <a:spcPts val="2133"/>
              </a:spcAft>
              <a:buNone/>
            </a:pPr>
            <a:endParaRPr sz="2400"/>
          </a:p>
        </p:txBody>
      </p:sp>
      <p:sp>
        <p:nvSpPr>
          <p:cNvPr id="392" name="Google Shape;392;p61"/>
          <p:cNvSpPr txBox="1">
            <a:spLocks noGrp="1"/>
          </p:cNvSpPr>
          <p:nvPr>
            <p:ph type="sldNum" idx="12"/>
          </p:nvPr>
        </p:nvSpPr>
        <p:spPr>
          <a:xfrm>
            <a:off x="11716800" y="6409200"/>
            <a:ext cx="475200" cy="448800"/>
          </a:xfrm>
          <a:prstGeom prst="rect">
            <a:avLst/>
          </a:prstGeom>
          <a:noFill/>
          <a:ln>
            <a:noFill/>
          </a:ln>
        </p:spPr>
        <p:txBody>
          <a:bodyPr spcFirstLastPara="1" vert="horz" wrap="square" lIns="121900" tIns="121900" rIns="121900" bIns="121900" rtlCol="0" anchor="ctr" anchorCtr="0">
            <a:noAutofit/>
          </a:bodyPr>
          <a:lstStyle/>
          <a:p>
            <a:fld id="{00000000-1234-1234-1234-123412341234}" type="slidenum">
              <a:rPr lang="en-GB"/>
              <a:pPr/>
              <a:t>29</a:t>
            </a:fld>
            <a:endParaRPr/>
          </a:p>
        </p:txBody>
      </p:sp>
      <p:pic>
        <p:nvPicPr>
          <p:cNvPr id="2" name="Picture 1" descr="A drawing of a cartoon character&#10;&#10;Description automatically generated">
            <a:extLst>
              <a:ext uri="{FF2B5EF4-FFF2-40B4-BE49-F238E27FC236}">
                <a16:creationId xmlns:a16="http://schemas.microsoft.com/office/drawing/2014/main" id="{5F807773-9253-43A8-8215-C92EC4F3146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877919" y="107816"/>
            <a:ext cx="1773802" cy="666705"/>
          </a:xfrm>
          <a:prstGeom prst="rect">
            <a:avLst/>
          </a:prstGeom>
        </p:spPr>
      </p:pic>
    </p:spTree>
    <p:extLst>
      <p:ext uri="{BB962C8B-B14F-4D97-AF65-F5344CB8AC3E}">
        <p14:creationId xmlns:p14="http://schemas.microsoft.com/office/powerpoint/2010/main" val="238743397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B2F2B0E9-97C1-4414-810E-CCB1A59D7DF2}"/>
              </a:ext>
            </a:extLst>
          </p:cNvPr>
          <p:cNvPicPr>
            <a:picLocks noChangeAspect="1"/>
          </p:cNvPicPr>
          <p:nvPr/>
        </p:nvPicPr>
        <p:blipFill>
          <a:blip r:embed="rId2"/>
          <a:stretch>
            <a:fillRect/>
          </a:stretch>
        </p:blipFill>
        <p:spPr>
          <a:xfrm>
            <a:off x="278235" y="416192"/>
            <a:ext cx="1695450" cy="1581150"/>
          </a:xfrm>
          <a:prstGeom prst="rect">
            <a:avLst/>
          </a:prstGeom>
        </p:spPr>
      </p:pic>
      <p:sp>
        <p:nvSpPr>
          <p:cNvPr id="3" name="Rectangle 2"/>
          <p:cNvSpPr/>
          <p:nvPr/>
        </p:nvSpPr>
        <p:spPr>
          <a:xfrm>
            <a:off x="3004457" y="540655"/>
            <a:ext cx="7367452" cy="707694"/>
          </a:xfrm>
          <a:prstGeom prst="rect">
            <a:avLst/>
          </a:prstGeom>
        </p:spPr>
        <p:txBody>
          <a:bodyPr wrap="square">
            <a:spAutoFit/>
          </a:bodyPr>
          <a:lstStyle/>
          <a:p>
            <a:pPr lvl="0">
              <a:lnSpc>
                <a:spcPct val="115000"/>
              </a:lnSpc>
              <a:spcAft>
                <a:spcPts val="1600"/>
              </a:spcAft>
              <a:buSzPts val="1400"/>
            </a:pPr>
            <a:r>
              <a:rPr lang="en-GB">
                <a:latin typeface="Comic Sans MS" panose="030F0702030302020204" pitchFamily="66" charset="0"/>
              </a:rPr>
              <a:t>From September 2020 </a:t>
            </a:r>
            <a:r>
              <a:rPr lang="en-GB">
                <a:solidFill>
                  <a:schemeClr val="tx1"/>
                </a:solidFill>
                <a:latin typeface="Comic Sans MS" panose="030F0702030302020204" pitchFamily="66" charset="0"/>
              </a:rPr>
              <a:t>it is statutory for schools to</a:t>
            </a:r>
            <a:r>
              <a:rPr lang="en-GB">
                <a:latin typeface="Comic Sans MS" panose="030F0702030302020204" pitchFamily="66" charset="0"/>
              </a:rPr>
              <a:t> teach about the </a:t>
            </a:r>
            <a:r>
              <a:rPr lang="en-GB" b="1">
                <a:latin typeface="Comic Sans MS" panose="030F0702030302020204" pitchFamily="66" charset="0"/>
              </a:rPr>
              <a:t>changing adolescent body</a:t>
            </a:r>
            <a:r>
              <a:rPr lang="en-GB">
                <a:latin typeface="Comic Sans MS" panose="030F0702030302020204" pitchFamily="66" charset="0"/>
              </a:rPr>
              <a:t> as part of health education. </a:t>
            </a:r>
          </a:p>
        </p:txBody>
      </p:sp>
      <p:sp>
        <p:nvSpPr>
          <p:cNvPr id="4" name="Rectangle 3"/>
          <p:cNvSpPr/>
          <p:nvPr/>
        </p:nvSpPr>
        <p:spPr>
          <a:xfrm>
            <a:off x="1426406" y="1997342"/>
            <a:ext cx="9940834" cy="1685077"/>
          </a:xfrm>
          <a:prstGeom prst="rect">
            <a:avLst/>
          </a:prstGeom>
        </p:spPr>
        <p:txBody>
          <a:bodyPr wrap="square">
            <a:spAutoFit/>
          </a:bodyPr>
          <a:lstStyle/>
          <a:p>
            <a:pPr lvl="0">
              <a:lnSpc>
                <a:spcPct val="115000"/>
              </a:lnSpc>
              <a:buSzPts val="1400"/>
            </a:pPr>
            <a:r>
              <a:rPr lang="en-GB">
                <a:latin typeface="Comic Sans MS" panose="030F0702030302020204" pitchFamily="66" charset="0"/>
              </a:rPr>
              <a:t>The </a:t>
            </a:r>
            <a:r>
              <a:rPr lang="en-GB" err="1">
                <a:latin typeface="Comic Sans MS" panose="030F0702030302020204" pitchFamily="66" charset="0"/>
              </a:rPr>
              <a:t>DfE</a:t>
            </a:r>
            <a:r>
              <a:rPr lang="en-GB">
                <a:latin typeface="Comic Sans MS" panose="030F0702030302020204" pitchFamily="66" charset="0"/>
              </a:rPr>
              <a:t> guidance (see below) explains that puberty including menstruation should be covered in Health Education and should, as far as possible, be addressed </a:t>
            </a:r>
            <a:r>
              <a:rPr lang="en-GB" b="1">
                <a:latin typeface="Comic Sans MS" panose="030F0702030302020204" pitchFamily="66" charset="0"/>
              </a:rPr>
              <a:t>before</a:t>
            </a:r>
            <a:r>
              <a:rPr lang="en-GB">
                <a:latin typeface="Comic Sans MS" panose="030F0702030302020204" pitchFamily="66" charset="0"/>
              </a:rPr>
              <a:t> onset. This should ensure male and female pupils are prepared for changes they and their peers will experience. (p31 of the </a:t>
            </a:r>
            <a:r>
              <a:rPr lang="en-GB" err="1">
                <a:latin typeface="Comic Sans MS" panose="030F0702030302020204" pitchFamily="66" charset="0"/>
              </a:rPr>
              <a:t>DfE</a:t>
            </a:r>
            <a:r>
              <a:rPr lang="en-GB">
                <a:latin typeface="Comic Sans MS" panose="030F0702030302020204" pitchFamily="66" charset="0"/>
              </a:rPr>
              <a:t> Guidance)</a:t>
            </a:r>
            <a:br>
              <a:rPr lang="en-GB" i="1">
                <a:latin typeface="Comic Sans MS" panose="030F0702030302020204" pitchFamily="66" charset="0"/>
              </a:rPr>
            </a:br>
            <a:endParaRPr lang="en-GB">
              <a:latin typeface="Comic Sans MS" panose="030F0702030302020204" pitchFamily="66" charset="0"/>
            </a:endParaRPr>
          </a:p>
        </p:txBody>
      </p:sp>
      <p:pic>
        <p:nvPicPr>
          <p:cNvPr id="7" name="Picture 6"/>
          <p:cNvPicPr>
            <a:picLocks noChangeAspect="1"/>
          </p:cNvPicPr>
          <p:nvPr/>
        </p:nvPicPr>
        <p:blipFill>
          <a:blip r:embed="rId3"/>
          <a:stretch>
            <a:fillRect/>
          </a:stretch>
        </p:blipFill>
        <p:spPr>
          <a:xfrm>
            <a:off x="1125960" y="3480803"/>
            <a:ext cx="2285864" cy="3125968"/>
          </a:xfrm>
          <a:prstGeom prst="rect">
            <a:avLst/>
          </a:prstGeom>
        </p:spPr>
      </p:pic>
      <p:sp>
        <p:nvSpPr>
          <p:cNvPr id="8" name="Rectangle 7"/>
          <p:cNvSpPr/>
          <p:nvPr/>
        </p:nvSpPr>
        <p:spPr>
          <a:xfrm>
            <a:off x="3640183" y="4420531"/>
            <a:ext cx="7619999" cy="923330"/>
          </a:xfrm>
          <a:prstGeom prst="rect">
            <a:avLst/>
          </a:prstGeom>
        </p:spPr>
        <p:txBody>
          <a:bodyPr wrap="square">
            <a:spAutoFit/>
          </a:bodyPr>
          <a:lstStyle/>
          <a:p>
            <a:r>
              <a:rPr lang="en-GB"/>
              <a:t>https://assets.publishing.service.gov.uk/government/uploads/system/uploads/attachment_data/file/908013/Relationships_Education__Relationships_and_Sex_Education__RSE__and_Health_Education.pdf</a:t>
            </a:r>
          </a:p>
        </p:txBody>
      </p:sp>
      <p:pic>
        <p:nvPicPr>
          <p:cNvPr id="5" name="Picture 4" descr="A drawing of a cartoon character&#10;&#10;Description automatically generated">
            <a:extLst>
              <a:ext uri="{FF2B5EF4-FFF2-40B4-BE49-F238E27FC236}">
                <a16:creationId xmlns:a16="http://schemas.microsoft.com/office/drawing/2014/main" id="{A5908D34-74C0-466F-A4B5-CA1B1861E23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104138" y="536442"/>
            <a:ext cx="1773802" cy="666705"/>
          </a:xfrm>
          <a:prstGeom prst="rect">
            <a:avLst/>
          </a:prstGeom>
        </p:spPr>
      </p:pic>
    </p:spTree>
    <p:extLst>
      <p:ext uri="{BB962C8B-B14F-4D97-AF65-F5344CB8AC3E}">
        <p14:creationId xmlns:p14="http://schemas.microsoft.com/office/powerpoint/2010/main" val="176796853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2404653" y="0"/>
            <a:ext cx="5589815" cy="6972390"/>
          </a:xfrm>
          <a:prstGeom prst="rect">
            <a:avLst/>
          </a:prstGeom>
        </p:spPr>
      </p:pic>
      <p:sp>
        <p:nvSpPr>
          <p:cNvPr id="3" name="Horizontal Scroll 2"/>
          <p:cNvSpPr/>
          <p:nvPr/>
        </p:nvSpPr>
        <p:spPr>
          <a:xfrm>
            <a:off x="8268789" y="1463040"/>
            <a:ext cx="3696788" cy="2233749"/>
          </a:xfrm>
          <a:prstGeom prst="horizontalScroll">
            <a:avLst/>
          </a:prstGeom>
          <a:solidFill>
            <a:schemeClr val="accent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TextBox 3"/>
          <p:cNvSpPr txBox="1"/>
          <p:nvPr/>
        </p:nvSpPr>
        <p:spPr>
          <a:xfrm>
            <a:off x="8765177" y="1854926"/>
            <a:ext cx="2899954" cy="1477328"/>
          </a:xfrm>
          <a:prstGeom prst="rect">
            <a:avLst/>
          </a:prstGeom>
          <a:noFill/>
        </p:spPr>
        <p:txBody>
          <a:bodyPr wrap="square" rtlCol="0">
            <a:spAutoFit/>
          </a:bodyPr>
          <a:lstStyle/>
          <a:p>
            <a:r>
              <a:rPr lang="en-GB" b="1">
                <a:latin typeface="Comic Sans MS" panose="030F0702030302020204" pitchFamily="66" charset="0"/>
              </a:rPr>
              <a:t>Test YOUR knowledge of puberty!</a:t>
            </a:r>
          </a:p>
          <a:p>
            <a:endParaRPr lang="en-GB" b="1">
              <a:latin typeface="Comic Sans MS" panose="030F0702030302020204" pitchFamily="66" charset="0"/>
            </a:endParaRPr>
          </a:p>
          <a:p>
            <a:r>
              <a:rPr lang="en-GB" b="1">
                <a:latin typeface="Comic Sans MS" panose="030F0702030302020204" pitchFamily="66" charset="0"/>
              </a:rPr>
              <a:t>This is NOT for use with children.</a:t>
            </a:r>
          </a:p>
        </p:txBody>
      </p:sp>
      <p:pic>
        <p:nvPicPr>
          <p:cNvPr id="6" name="Picture 5" descr="A drawing of a cartoon character&#10;&#10;Description automatically generated">
            <a:extLst>
              <a:ext uri="{FF2B5EF4-FFF2-40B4-BE49-F238E27FC236}">
                <a16:creationId xmlns:a16="http://schemas.microsoft.com/office/drawing/2014/main" id="{C9889AC9-1A2F-46B9-BE8E-101C41017B1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008888" y="95910"/>
            <a:ext cx="1773802" cy="666705"/>
          </a:xfrm>
          <a:prstGeom prst="rect">
            <a:avLst/>
          </a:prstGeom>
        </p:spPr>
      </p:pic>
    </p:spTree>
    <p:extLst>
      <p:ext uri="{BB962C8B-B14F-4D97-AF65-F5344CB8AC3E}">
        <p14:creationId xmlns:p14="http://schemas.microsoft.com/office/powerpoint/2010/main" val="413183401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Horizontal Scroll 2"/>
          <p:cNvSpPr/>
          <p:nvPr/>
        </p:nvSpPr>
        <p:spPr>
          <a:xfrm>
            <a:off x="8268789" y="1463040"/>
            <a:ext cx="3696788" cy="2233749"/>
          </a:xfrm>
          <a:prstGeom prst="horizontalScroll">
            <a:avLst/>
          </a:prstGeom>
          <a:solidFill>
            <a:schemeClr val="accent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TextBox 3"/>
          <p:cNvSpPr txBox="1"/>
          <p:nvPr/>
        </p:nvSpPr>
        <p:spPr>
          <a:xfrm>
            <a:off x="8765177" y="1854926"/>
            <a:ext cx="2899954" cy="923330"/>
          </a:xfrm>
          <a:prstGeom prst="rect">
            <a:avLst/>
          </a:prstGeom>
          <a:noFill/>
        </p:spPr>
        <p:txBody>
          <a:bodyPr wrap="square" rtlCol="0">
            <a:spAutoFit/>
          </a:bodyPr>
          <a:lstStyle/>
          <a:p>
            <a:r>
              <a:rPr lang="en-GB" b="1">
                <a:latin typeface="Comic Sans MS" panose="030F0702030302020204" pitchFamily="66" charset="0"/>
              </a:rPr>
              <a:t>Check your answers!</a:t>
            </a:r>
          </a:p>
          <a:p>
            <a:endParaRPr lang="en-GB" b="1">
              <a:latin typeface="Comic Sans MS" panose="030F0702030302020204" pitchFamily="66" charset="0"/>
            </a:endParaRPr>
          </a:p>
          <a:p>
            <a:r>
              <a:rPr lang="en-GB" b="1">
                <a:latin typeface="Comic Sans MS" panose="030F0702030302020204" pitchFamily="66" charset="0"/>
              </a:rPr>
              <a:t>How did you do?</a:t>
            </a:r>
          </a:p>
        </p:txBody>
      </p:sp>
      <p:pic>
        <p:nvPicPr>
          <p:cNvPr id="5" name="Picture 4"/>
          <p:cNvPicPr>
            <a:picLocks noChangeAspect="1"/>
          </p:cNvPicPr>
          <p:nvPr/>
        </p:nvPicPr>
        <p:blipFill>
          <a:blip r:embed="rId2"/>
          <a:stretch>
            <a:fillRect/>
          </a:stretch>
        </p:blipFill>
        <p:spPr>
          <a:xfrm>
            <a:off x="1567544" y="0"/>
            <a:ext cx="6805748" cy="7014754"/>
          </a:xfrm>
          <a:prstGeom prst="rect">
            <a:avLst/>
          </a:prstGeom>
        </p:spPr>
      </p:pic>
      <p:pic>
        <p:nvPicPr>
          <p:cNvPr id="2" name="Picture 1" descr="A drawing of a cartoon character&#10;&#10;Description automatically generated">
            <a:extLst>
              <a:ext uri="{FF2B5EF4-FFF2-40B4-BE49-F238E27FC236}">
                <a16:creationId xmlns:a16="http://schemas.microsoft.com/office/drawing/2014/main" id="{41AEDB37-5F1F-4868-A8CD-318FBDE331F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877919" y="107816"/>
            <a:ext cx="1773802" cy="666705"/>
          </a:xfrm>
          <a:prstGeom prst="rect">
            <a:avLst/>
          </a:prstGeom>
        </p:spPr>
      </p:pic>
    </p:spTree>
    <p:extLst>
      <p:ext uri="{BB962C8B-B14F-4D97-AF65-F5344CB8AC3E}">
        <p14:creationId xmlns:p14="http://schemas.microsoft.com/office/powerpoint/2010/main" val="104774597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316479" y="351753"/>
            <a:ext cx="7885612" cy="646331"/>
          </a:xfrm>
          <a:prstGeom prst="rect">
            <a:avLst/>
          </a:prstGeom>
        </p:spPr>
        <p:txBody>
          <a:bodyPr wrap="square">
            <a:spAutoFit/>
          </a:bodyPr>
          <a:lstStyle/>
          <a:p>
            <a:r>
              <a:rPr lang="en-GB" sz="3600">
                <a:latin typeface="Comic Sans MS" panose="030F0702030302020204" pitchFamily="66" charset="0"/>
              </a:rPr>
              <a:t>This is what the children have said!</a:t>
            </a:r>
            <a:endParaRPr lang="en-GB"/>
          </a:p>
        </p:txBody>
      </p:sp>
      <p:pic>
        <p:nvPicPr>
          <p:cNvPr id="3" name="Picture 2"/>
          <p:cNvPicPr>
            <a:picLocks noChangeAspect="1"/>
          </p:cNvPicPr>
          <p:nvPr/>
        </p:nvPicPr>
        <p:blipFill>
          <a:blip r:embed="rId2"/>
          <a:stretch>
            <a:fillRect/>
          </a:stretch>
        </p:blipFill>
        <p:spPr>
          <a:xfrm>
            <a:off x="3987436" y="998084"/>
            <a:ext cx="3993969" cy="5723915"/>
          </a:xfrm>
          <a:prstGeom prst="rect">
            <a:avLst/>
          </a:prstGeom>
        </p:spPr>
      </p:pic>
      <p:pic>
        <p:nvPicPr>
          <p:cNvPr id="5" name="Picture 4" descr="A drawing of a cartoon character&#10;&#10;Description automatically generated">
            <a:extLst>
              <a:ext uri="{FF2B5EF4-FFF2-40B4-BE49-F238E27FC236}">
                <a16:creationId xmlns:a16="http://schemas.microsoft.com/office/drawing/2014/main" id="{A3FFC247-A600-4A6B-835E-D4085402DCC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020794" y="322128"/>
            <a:ext cx="1773802" cy="666705"/>
          </a:xfrm>
          <a:prstGeom prst="rect">
            <a:avLst/>
          </a:prstGeom>
        </p:spPr>
      </p:pic>
    </p:spTree>
    <p:extLst>
      <p:ext uri="{BB962C8B-B14F-4D97-AF65-F5344CB8AC3E}">
        <p14:creationId xmlns:p14="http://schemas.microsoft.com/office/powerpoint/2010/main" val="369297779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B2F2B0E9-97C1-4414-810E-CCB1A59D7DF2}"/>
              </a:ext>
            </a:extLst>
          </p:cNvPr>
          <p:cNvPicPr>
            <a:picLocks noChangeAspect="1"/>
          </p:cNvPicPr>
          <p:nvPr/>
        </p:nvPicPr>
        <p:blipFill>
          <a:blip r:embed="rId2"/>
          <a:stretch>
            <a:fillRect/>
          </a:stretch>
        </p:blipFill>
        <p:spPr>
          <a:xfrm>
            <a:off x="278235" y="416192"/>
            <a:ext cx="1695450" cy="1581150"/>
          </a:xfrm>
          <a:prstGeom prst="rect">
            <a:avLst/>
          </a:prstGeom>
        </p:spPr>
      </p:pic>
      <p:sp>
        <p:nvSpPr>
          <p:cNvPr id="3" name="Rectangle 2"/>
          <p:cNvSpPr/>
          <p:nvPr/>
        </p:nvSpPr>
        <p:spPr>
          <a:xfrm>
            <a:off x="4181913" y="749567"/>
            <a:ext cx="4464684" cy="553998"/>
          </a:xfrm>
          <a:prstGeom prst="rect">
            <a:avLst/>
          </a:prstGeom>
        </p:spPr>
        <p:txBody>
          <a:bodyPr wrap="none">
            <a:spAutoFit/>
          </a:bodyPr>
          <a:lstStyle/>
          <a:p>
            <a:r>
              <a:rPr lang="en-GB" sz="3000" b="1">
                <a:latin typeface="Comic Sans MS" panose="030F0702030302020204" pitchFamily="66" charset="0"/>
              </a:rPr>
              <a:t>Suggested lesson ideas</a:t>
            </a:r>
          </a:p>
        </p:txBody>
      </p:sp>
      <p:sp>
        <p:nvSpPr>
          <p:cNvPr id="5" name="Rectangle 4"/>
          <p:cNvSpPr/>
          <p:nvPr/>
        </p:nvSpPr>
        <p:spPr>
          <a:xfrm>
            <a:off x="1617290" y="2373859"/>
            <a:ext cx="9382405" cy="2308324"/>
          </a:xfrm>
          <a:prstGeom prst="rect">
            <a:avLst/>
          </a:prstGeom>
        </p:spPr>
        <p:txBody>
          <a:bodyPr wrap="square">
            <a:spAutoFit/>
          </a:bodyPr>
          <a:lstStyle/>
          <a:p>
            <a:r>
              <a:rPr lang="en-GB">
                <a:latin typeface="Comic Sans MS" panose="030F0702030302020204" pitchFamily="66" charset="0"/>
              </a:rPr>
              <a:t>The </a:t>
            </a:r>
            <a:r>
              <a:rPr lang="en-GB" err="1">
                <a:latin typeface="Comic Sans MS" panose="030F0702030302020204" pitchFamily="66" charset="0"/>
              </a:rPr>
              <a:t>DfE</a:t>
            </a:r>
            <a:r>
              <a:rPr lang="en-GB">
                <a:latin typeface="Comic Sans MS" panose="030F0702030302020204" pitchFamily="66" charset="0"/>
              </a:rPr>
              <a:t> guidance states (page 13 para 23) that schools should assess </a:t>
            </a:r>
          </a:p>
          <a:p>
            <a:r>
              <a:rPr lang="en-GB">
                <a:latin typeface="Comic Sans MS" panose="030F0702030302020204" pitchFamily="66" charset="0"/>
              </a:rPr>
              <a:t>resources to ensure they are appropriate for the age and maturity of pupils and sensitive to their needs.</a:t>
            </a:r>
          </a:p>
          <a:p>
            <a:endParaRPr lang="en-GB">
              <a:latin typeface="Comic Sans MS" panose="030F0702030302020204" pitchFamily="66" charset="0"/>
            </a:endParaRPr>
          </a:p>
          <a:p>
            <a:endParaRPr lang="en-GB">
              <a:latin typeface="Comic Sans MS" panose="030F0702030302020204" pitchFamily="66" charset="0"/>
            </a:endParaRPr>
          </a:p>
          <a:p>
            <a:endParaRPr lang="en-GB">
              <a:latin typeface="Comic Sans MS" panose="030F0702030302020204" pitchFamily="66" charset="0"/>
            </a:endParaRPr>
          </a:p>
          <a:p>
            <a:r>
              <a:rPr lang="en-GB">
                <a:latin typeface="Comic Sans MS" panose="030F0702030302020204" pitchFamily="66" charset="0"/>
              </a:rPr>
              <a:t>The following slides contain lesson ideas, websites and resources, which are taken from the </a:t>
            </a:r>
            <a:r>
              <a:rPr lang="en-GB" err="1">
                <a:latin typeface="Comic Sans MS" panose="030F0702030302020204" pitchFamily="66" charset="0"/>
              </a:rPr>
              <a:t>RoSIS</a:t>
            </a:r>
            <a:r>
              <a:rPr lang="en-GB">
                <a:latin typeface="Comic Sans MS" panose="030F0702030302020204" pitchFamily="66" charset="0"/>
              </a:rPr>
              <a:t> Primary PSHE Scheme of Work.</a:t>
            </a:r>
          </a:p>
        </p:txBody>
      </p:sp>
      <p:pic>
        <p:nvPicPr>
          <p:cNvPr id="4" name="Picture 3" descr="A drawing of a cartoon character&#10;&#10;Description automatically generated">
            <a:extLst>
              <a:ext uri="{FF2B5EF4-FFF2-40B4-BE49-F238E27FC236}">
                <a16:creationId xmlns:a16="http://schemas.microsoft.com/office/drawing/2014/main" id="{C930BFC6-0797-4509-A422-D0F9D47912C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877919" y="107816"/>
            <a:ext cx="1773802" cy="666705"/>
          </a:xfrm>
          <a:prstGeom prst="rect">
            <a:avLst/>
          </a:prstGeom>
        </p:spPr>
      </p:pic>
    </p:spTree>
    <p:extLst>
      <p:ext uri="{BB962C8B-B14F-4D97-AF65-F5344CB8AC3E}">
        <p14:creationId xmlns:p14="http://schemas.microsoft.com/office/powerpoint/2010/main" val="418352029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B2F2B0E9-97C1-4414-810E-CCB1A59D7DF2}"/>
              </a:ext>
            </a:extLst>
          </p:cNvPr>
          <p:cNvPicPr>
            <a:picLocks noChangeAspect="1"/>
          </p:cNvPicPr>
          <p:nvPr/>
        </p:nvPicPr>
        <p:blipFill>
          <a:blip r:embed="rId2"/>
          <a:stretch>
            <a:fillRect/>
          </a:stretch>
        </p:blipFill>
        <p:spPr>
          <a:xfrm>
            <a:off x="278235" y="416192"/>
            <a:ext cx="1695450" cy="1581150"/>
          </a:xfrm>
          <a:prstGeom prst="rect">
            <a:avLst/>
          </a:prstGeom>
        </p:spPr>
      </p:pic>
      <p:sp>
        <p:nvSpPr>
          <p:cNvPr id="3" name="TextBox 2"/>
          <p:cNvSpPr txBox="1"/>
          <p:nvPr/>
        </p:nvSpPr>
        <p:spPr>
          <a:xfrm>
            <a:off x="2338251" y="1043868"/>
            <a:ext cx="7994469" cy="4431983"/>
          </a:xfrm>
          <a:prstGeom prst="rect">
            <a:avLst/>
          </a:prstGeom>
          <a:noFill/>
        </p:spPr>
        <p:txBody>
          <a:bodyPr wrap="square" rtlCol="0">
            <a:spAutoFit/>
          </a:bodyPr>
          <a:lstStyle/>
          <a:p>
            <a:pPr algn="ctr"/>
            <a:r>
              <a:rPr lang="en-GB" sz="3000" b="1">
                <a:latin typeface="Comic Sans MS" panose="030F0702030302020204" pitchFamily="66" charset="0"/>
              </a:rPr>
              <a:t>Baseline Activities </a:t>
            </a:r>
          </a:p>
          <a:p>
            <a:endParaRPr lang="en-GB">
              <a:latin typeface="Comic Sans MS" panose="030F0702030302020204" pitchFamily="66" charset="0"/>
            </a:endParaRPr>
          </a:p>
          <a:p>
            <a:r>
              <a:rPr lang="en-GB">
                <a:latin typeface="Comic Sans MS" panose="030F0702030302020204" pitchFamily="66" charset="0"/>
              </a:rPr>
              <a:t>These are a great way to start off a theme.</a:t>
            </a:r>
          </a:p>
          <a:p>
            <a:endParaRPr lang="en-GB">
              <a:latin typeface="Comic Sans MS" panose="030F0702030302020204" pitchFamily="66" charset="0"/>
            </a:endParaRPr>
          </a:p>
          <a:p>
            <a:pPr marL="285750" indent="-285750">
              <a:buFont typeface="Arial" panose="020B0604020202020204" pitchFamily="34" charset="0"/>
              <a:buChar char="•"/>
            </a:pPr>
            <a:r>
              <a:rPr lang="en-GB">
                <a:latin typeface="Comic Sans MS" panose="030F0702030302020204" pitchFamily="66" charset="0"/>
              </a:rPr>
              <a:t>Gives a starting point.</a:t>
            </a:r>
          </a:p>
          <a:p>
            <a:pPr marL="285750" indent="-285750">
              <a:buFont typeface="Arial" panose="020B0604020202020204" pitchFamily="34" charset="0"/>
              <a:buChar char="•"/>
            </a:pPr>
            <a:endParaRPr lang="en-GB">
              <a:latin typeface="Comic Sans MS" panose="030F0702030302020204" pitchFamily="66" charset="0"/>
            </a:endParaRPr>
          </a:p>
          <a:p>
            <a:pPr marL="285750" indent="-285750">
              <a:buFont typeface="Arial" panose="020B0604020202020204" pitchFamily="34" charset="0"/>
              <a:buChar char="•"/>
            </a:pPr>
            <a:r>
              <a:rPr lang="en-GB">
                <a:latin typeface="Comic Sans MS" panose="030F0702030302020204" pitchFamily="66" charset="0"/>
              </a:rPr>
              <a:t>Checks prior knowledge, gaps and highlights misconceptions.</a:t>
            </a:r>
          </a:p>
          <a:p>
            <a:pPr marL="285750" indent="-285750">
              <a:buFont typeface="Arial" panose="020B0604020202020204" pitchFamily="34" charset="0"/>
              <a:buChar char="•"/>
            </a:pPr>
            <a:endParaRPr lang="en-GB">
              <a:latin typeface="Comic Sans MS" panose="030F0702030302020204" pitchFamily="66" charset="0"/>
            </a:endParaRPr>
          </a:p>
          <a:p>
            <a:pPr marL="285750" indent="-285750">
              <a:buFont typeface="Arial" panose="020B0604020202020204" pitchFamily="34" charset="0"/>
              <a:buChar char="•"/>
            </a:pPr>
            <a:r>
              <a:rPr lang="en-GB">
                <a:latin typeface="Comic Sans MS" panose="030F0702030302020204" pitchFamily="66" charset="0"/>
              </a:rPr>
              <a:t>Informs planning so lessons are meeting the needs of the children.</a:t>
            </a:r>
          </a:p>
          <a:p>
            <a:pPr marL="285750" indent="-285750">
              <a:buFont typeface="Arial" panose="020B0604020202020204" pitchFamily="34" charset="0"/>
              <a:buChar char="•"/>
            </a:pPr>
            <a:endParaRPr lang="en-GB">
              <a:latin typeface="Comic Sans MS" panose="030F0702030302020204" pitchFamily="66" charset="0"/>
            </a:endParaRPr>
          </a:p>
          <a:p>
            <a:pPr marL="285750" indent="-285750">
              <a:buFont typeface="Arial" panose="020B0604020202020204" pitchFamily="34" charset="0"/>
              <a:buChar char="•"/>
            </a:pPr>
            <a:r>
              <a:rPr lang="en-GB">
                <a:latin typeface="Comic Sans MS" panose="030F0702030302020204" pitchFamily="66" charset="0"/>
              </a:rPr>
              <a:t>Repeat the baseline to assess learning.</a:t>
            </a:r>
          </a:p>
          <a:p>
            <a:pPr marL="285750" indent="-285750">
              <a:buFont typeface="Arial" panose="020B0604020202020204" pitchFamily="34" charset="0"/>
              <a:buChar char="•"/>
            </a:pPr>
            <a:endParaRPr lang="en-GB">
              <a:latin typeface="Comic Sans MS" panose="030F0702030302020204" pitchFamily="66" charset="0"/>
            </a:endParaRPr>
          </a:p>
          <a:p>
            <a:pPr marL="285750" indent="-285750">
              <a:buFont typeface="Arial" panose="020B0604020202020204" pitchFamily="34" charset="0"/>
              <a:buChar char="•"/>
            </a:pPr>
            <a:r>
              <a:rPr lang="en-GB">
                <a:latin typeface="Comic Sans MS" panose="030F0702030302020204" pitchFamily="66" charset="0"/>
              </a:rPr>
              <a:t>Repeating the same activity will also highlight any further learning needs and misconceptions.</a:t>
            </a:r>
          </a:p>
          <a:p>
            <a:endParaRPr lang="en-GB">
              <a:latin typeface="Comic Sans MS" panose="030F0702030302020204" pitchFamily="66" charset="0"/>
            </a:endParaRPr>
          </a:p>
        </p:txBody>
      </p:sp>
      <p:pic>
        <p:nvPicPr>
          <p:cNvPr id="5" name="Picture 4" descr="A drawing of a cartoon character&#10;&#10;Description automatically generated">
            <a:extLst>
              <a:ext uri="{FF2B5EF4-FFF2-40B4-BE49-F238E27FC236}">
                <a16:creationId xmlns:a16="http://schemas.microsoft.com/office/drawing/2014/main" id="{EDD439A7-742B-4F6E-A9CB-8A806291B80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877919" y="107816"/>
            <a:ext cx="1773802" cy="666705"/>
          </a:xfrm>
          <a:prstGeom prst="rect">
            <a:avLst/>
          </a:prstGeom>
        </p:spPr>
      </p:pic>
    </p:spTree>
    <p:extLst>
      <p:ext uri="{BB962C8B-B14F-4D97-AF65-F5344CB8AC3E}">
        <p14:creationId xmlns:p14="http://schemas.microsoft.com/office/powerpoint/2010/main" val="240344766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04458" y="2704012"/>
            <a:ext cx="6048102" cy="553998"/>
          </a:xfrm>
          <a:prstGeom prst="rect">
            <a:avLst/>
          </a:prstGeom>
        </p:spPr>
        <p:txBody>
          <a:bodyPr wrap="square">
            <a:spAutoFit/>
          </a:bodyPr>
          <a:lstStyle/>
          <a:p>
            <a:r>
              <a:rPr lang="en-GB" sz="3000" b="1">
                <a:latin typeface="Comic Sans MS" panose="030F0702030302020204" pitchFamily="66" charset="0"/>
              </a:rPr>
              <a:t>Baseline activities examples</a:t>
            </a:r>
          </a:p>
        </p:txBody>
      </p:sp>
      <p:pic>
        <p:nvPicPr>
          <p:cNvPr id="3" name="Picture 2">
            <a:extLst>
              <a:ext uri="{FF2B5EF4-FFF2-40B4-BE49-F238E27FC236}">
                <a16:creationId xmlns:a16="http://schemas.microsoft.com/office/drawing/2014/main" id="{B2F2B0E9-97C1-4414-810E-CCB1A59D7DF2}"/>
              </a:ext>
            </a:extLst>
          </p:cNvPr>
          <p:cNvPicPr>
            <a:picLocks noChangeAspect="1"/>
          </p:cNvPicPr>
          <p:nvPr/>
        </p:nvPicPr>
        <p:blipFill>
          <a:blip r:embed="rId2"/>
          <a:stretch>
            <a:fillRect/>
          </a:stretch>
        </p:blipFill>
        <p:spPr>
          <a:xfrm>
            <a:off x="529150" y="469867"/>
            <a:ext cx="1933410" cy="1803069"/>
          </a:xfrm>
          <a:prstGeom prst="rect">
            <a:avLst/>
          </a:prstGeom>
        </p:spPr>
      </p:pic>
      <p:pic>
        <p:nvPicPr>
          <p:cNvPr id="5" name="Picture 4" descr="A drawing of a cartoon character&#10;&#10;Description automatically generated">
            <a:extLst>
              <a:ext uri="{FF2B5EF4-FFF2-40B4-BE49-F238E27FC236}">
                <a16:creationId xmlns:a16="http://schemas.microsoft.com/office/drawing/2014/main" id="{3C6E5DE3-FC32-4F20-BEE1-C9CD35A483F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877919" y="107816"/>
            <a:ext cx="1773802" cy="666705"/>
          </a:xfrm>
          <a:prstGeom prst="rect">
            <a:avLst/>
          </a:prstGeom>
        </p:spPr>
      </p:pic>
    </p:spTree>
    <p:extLst>
      <p:ext uri="{BB962C8B-B14F-4D97-AF65-F5344CB8AC3E}">
        <p14:creationId xmlns:p14="http://schemas.microsoft.com/office/powerpoint/2010/main" val="235033069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B2F2B0E9-97C1-4414-810E-CCB1A59D7DF2}"/>
              </a:ext>
            </a:extLst>
          </p:cNvPr>
          <p:cNvPicPr>
            <a:picLocks noChangeAspect="1"/>
          </p:cNvPicPr>
          <p:nvPr/>
        </p:nvPicPr>
        <p:blipFill>
          <a:blip r:embed="rId2"/>
          <a:stretch>
            <a:fillRect/>
          </a:stretch>
        </p:blipFill>
        <p:spPr>
          <a:xfrm>
            <a:off x="278235" y="416192"/>
            <a:ext cx="1695450" cy="1581150"/>
          </a:xfrm>
          <a:prstGeom prst="rect">
            <a:avLst/>
          </a:prstGeom>
        </p:spPr>
      </p:pic>
      <p:sp>
        <p:nvSpPr>
          <p:cNvPr id="5" name="Rectangle 4"/>
          <p:cNvSpPr/>
          <p:nvPr/>
        </p:nvSpPr>
        <p:spPr>
          <a:xfrm>
            <a:off x="2975055" y="434000"/>
            <a:ext cx="4738798" cy="553998"/>
          </a:xfrm>
          <a:prstGeom prst="rect">
            <a:avLst/>
          </a:prstGeom>
        </p:spPr>
        <p:txBody>
          <a:bodyPr wrap="none">
            <a:spAutoFit/>
          </a:bodyPr>
          <a:lstStyle/>
          <a:p>
            <a:r>
              <a:rPr lang="en-GB" sz="3000" b="1">
                <a:latin typeface="Comic Sans MS" panose="030F0702030302020204" pitchFamily="66" charset="0"/>
              </a:rPr>
              <a:t>Draw and Write activity</a:t>
            </a:r>
          </a:p>
        </p:txBody>
      </p:sp>
      <p:sp>
        <p:nvSpPr>
          <p:cNvPr id="6" name="TextBox 5"/>
          <p:cNvSpPr txBox="1"/>
          <p:nvPr/>
        </p:nvSpPr>
        <p:spPr>
          <a:xfrm>
            <a:off x="2248004" y="1206767"/>
            <a:ext cx="8476601" cy="923330"/>
          </a:xfrm>
          <a:prstGeom prst="rect">
            <a:avLst/>
          </a:prstGeom>
          <a:noFill/>
        </p:spPr>
        <p:txBody>
          <a:bodyPr wrap="square" rtlCol="0">
            <a:spAutoFit/>
          </a:bodyPr>
          <a:lstStyle/>
          <a:p>
            <a:r>
              <a:rPr lang="en-GB">
                <a:latin typeface="Comic Sans MS" panose="030F0702030302020204" pitchFamily="66" charset="0"/>
              </a:rPr>
              <a:t>This resource could also be considered as being age appropriate for year 4.</a:t>
            </a:r>
          </a:p>
          <a:p>
            <a:endParaRPr lang="en-GB">
              <a:latin typeface="Comic Sans MS" panose="030F0702030302020204" pitchFamily="66" charset="0"/>
            </a:endParaRPr>
          </a:p>
          <a:p>
            <a:r>
              <a:rPr lang="en-GB">
                <a:latin typeface="Comic Sans MS" panose="030F0702030302020204" pitchFamily="66" charset="0"/>
              </a:rPr>
              <a:t>Draw and write activity</a:t>
            </a:r>
          </a:p>
        </p:txBody>
      </p:sp>
      <p:pic>
        <p:nvPicPr>
          <p:cNvPr id="7" name="Picture 6"/>
          <p:cNvPicPr/>
          <p:nvPr/>
        </p:nvPicPr>
        <p:blipFill>
          <a:blip r:embed="rId3"/>
          <a:stretch>
            <a:fillRect/>
          </a:stretch>
        </p:blipFill>
        <p:spPr>
          <a:xfrm>
            <a:off x="409412" y="2403980"/>
            <a:ext cx="6564332" cy="3069088"/>
          </a:xfrm>
          <a:prstGeom prst="rect">
            <a:avLst/>
          </a:prstGeom>
        </p:spPr>
      </p:pic>
      <p:pic>
        <p:nvPicPr>
          <p:cNvPr id="8" name="Picture 7"/>
          <p:cNvPicPr/>
          <p:nvPr/>
        </p:nvPicPr>
        <p:blipFill>
          <a:blip r:embed="rId4"/>
          <a:stretch>
            <a:fillRect/>
          </a:stretch>
        </p:blipFill>
        <p:spPr>
          <a:xfrm>
            <a:off x="5562035" y="2403980"/>
            <a:ext cx="5942448" cy="3800403"/>
          </a:xfrm>
          <a:prstGeom prst="rect">
            <a:avLst/>
          </a:prstGeom>
        </p:spPr>
      </p:pic>
      <p:pic>
        <p:nvPicPr>
          <p:cNvPr id="3" name="Picture 2" descr="A drawing of a cartoon character&#10;&#10;Description automatically generated">
            <a:extLst>
              <a:ext uri="{FF2B5EF4-FFF2-40B4-BE49-F238E27FC236}">
                <a16:creationId xmlns:a16="http://schemas.microsoft.com/office/drawing/2014/main" id="{8CD35389-4811-4FCF-A725-315481412755}"/>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949356" y="274503"/>
            <a:ext cx="1773802" cy="666705"/>
          </a:xfrm>
          <a:prstGeom prst="rect">
            <a:avLst/>
          </a:prstGeom>
        </p:spPr>
      </p:pic>
    </p:spTree>
    <p:extLst>
      <p:ext uri="{BB962C8B-B14F-4D97-AF65-F5344CB8AC3E}">
        <p14:creationId xmlns:p14="http://schemas.microsoft.com/office/powerpoint/2010/main" val="226487381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503693" y="537904"/>
            <a:ext cx="10714182" cy="126188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4000" b="1">
                <a:solidFill>
                  <a:srgbClr val="95519E"/>
                </a:solidFill>
                <a:latin typeface="League Spartan" panose="00000800000000000000" pitchFamily="50" charset="0"/>
              </a:rPr>
              <a:t>Growing and changing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3600" b="1" i="0" u="none" strike="noStrike" kern="1200" cap="none" spc="0" normalizeH="0" baseline="0" noProof="0">
                <a:ln>
                  <a:noFill/>
                </a:ln>
                <a:solidFill>
                  <a:srgbClr val="95519E"/>
                </a:solidFill>
                <a:effectLst/>
                <a:uLnTx/>
                <a:uFillTx/>
                <a:latin typeface="Lato" panose="020F0502020204030203" pitchFamily="34" charset="0"/>
                <a:ea typeface="Lato" panose="020F0502020204030203" pitchFamily="34" charset="0"/>
                <a:cs typeface="Lato" panose="020F0502020204030203" pitchFamily="34" charset="0"/>
              </a:rPr>
              <a:t>What’s our starting point?</a:t>
            </a:r>
          </a:p>
        </p:txBody>
      </p:sp>
      <p:sp>
        <p:nvSpPr>
          <p:cNvPr id="5" name="Footer Placeholder 4"/>
          <p:cNvSpPr>
            <a:spLocks noGrp="1"/>
          </p:cNvSpPr>
          <p:nvPr>
            <p:ph type="ftr" sz="quarter" idx="11"/>
          </p:nvPr>
        </p:nvSpPr>
        <p:spPr>
          <a:xfrm>
            <a:off x="0" y="6415306"/>
            <a:ext cx="12192000" cy="365125"/>
          </a:xfrm>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050" b="0" i="0" u="none" strike="noStrike" kern="1200" cap="none" spc="0" normalizeH="0" baseline="0" noProof="0">
                <a:ln>
                  <a:noFill/>
                </a:ln>
                <a:solidFill>
                  <a:prstClr val="black"/>
                </a:solidFill>
                <a:effectLst/>
                <a:uLnTx/>
                <a:uFillTx/>
                <a:latin typeface="Open Sans Light" panose="020B0306030504020204" pitchFamily="34" charset="0"/>
                <a:ea typeface="Open Sans Light" panose="020B0306030504020204" pitchFamily="34" charset="0"/>
                <a:cs typeface="Open Sans Light" panose="020B0306030504020204" pitchFamily="34" charset="0"/>
              </a:rPr>
              <a:t>© PSHE Association 2020</a:t>
            </a:r>
            <a:endParaRPr kumimoji="0" lang="en-GB" sz="1400" b="0" i="0" u="none" strike="noStrike" kern="1200" cap="none" spc="0" normalizeH="0" baseline="0" noProof="0">
              <a:ln>
                <a:noFill/>
              </a:ln>
              <a:solidFill>
                <a:prstClr val="black"/>
              </a:solidFill>
              <a:effectLst/>
              <a:uLnTx/>
              <a:uFillTx/>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 name="Slide Number Placeholder 1"/>
          <p:cNvSpPr>
            <a:spLocks noGrp="1"/>
          </p:cNvSpPr>
          <p:nvPr>
            <p:ph type="sldNum" sz="quarter" idx="12"/>
          </p:nvPr>
        </p:nvSpPr>
        <p:spPr>
          <a:xfrm>
            <a:off x="11217875" y="6479919"/>
            <a:ext cx="644611" cy="365125"/>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2D651D86-383D-45DB-A701-76B5BFCFE28F}" type="slidenum">
              <a:rPr kumimoji="0" lang="en-GB" sz="1400" b="0" i="0" u="none" strike="noStrike" kern="1200" cap="none" spc="0" normalizeH="0" baseline="0" noProof="0" smtClean="0">
                <a:ln>
                  <a:noFill/>
                </a:ln>
                <a:solidFill>
                  <a:prstClr val="black"/>
                </a:solidFill>
                <a:effectLst/>
                <a:uLnTx/>
                <a:uFillTx/>
                <a:latin typeface="Open Sans Light" panose="020B0306030504020204" pitchFamily="34" charset="0"/>
                <a:ea typeface="Open Sans Light" panose="020B0306030504020204" pitchFamily="34" charset="0"/>
                <a:cs typeface="Open Sans Light" panose="020B0306030504020204" pitchFamily="34" charset="0"/>
              </a:rPr>
              <a:pPr marL="0" marR="0" lvl="0" indent="0" algn="l" defTabSz="914400" rtl="0" eaLnBrk="1" fontAlgn="auto" latinLnBrk="0" hangingPunct="1">
                <a:lnSpc>
                  <a:spcPct val="100000"/>
                </a:lnSpc>
                <a:spcBef>
                  <a:spcPts val="0"/>
                </a:spcBef>
                <a:spcAft>
                  <a:spcPts val="0"/>
                </a:spcAft>
                <a:buClrTx/>
                <a:buSzTx/>
                <a:buFontTx/>
                <a:buNone/>
                <a:tabLst/>
                <a:defRPr/>
              </a:pPr>
              <a:t>37</a:t>
            </a:fld>
            <a:endParaRPr kumimoji="0" lang="en-GB" sz="1400" b="0" i="0" u="none" strike="noStrike" kern="1200" cap="none" spc="0" normalizeH="0" baseline="0" noProof="0">
              <a:ln>
                <a:noFill/>
              </a:ln>
              <a:solidFill>
                <a:prstClr val="black"/>
              </a:solidFill>
              <a:effectLst/>
              <a:uLnTx/>
              <a:uFillTx/>
              <a:latin typeface="Open Sans Light" panose="020B0306030504020204" pitchFamily="34" charset="0"/>
              <a:ea typeface="Open Sans Light" panose="020B0306030504020204" pitchFamily="34" charset="0"/>
              <a:cs typeface="Open Sans Light" panose="020B0306030504020204" pitchFamily="34" charset="0"/>
            </a:endParaRPr>
          </a:p>
        </p:txBody>
      </p:sp>
      <p:pic>
        <p:nvPicPr>
          <p:cNvPr id="1026" name="Picture 2" descr="Green, Flag, Pennon, Waving, Pennant, Banne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H="1">
            <a:off x="10058362" y="893518"/>
            <a:ext cx="1552917" cy="1444158"/>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86101" y="5490969"/>
            <a:ext cx="635184" cy="635184"/>
          </a:xfrm>
          <a:prstGeom prst="rect">
            <a:avLst/>
          </a:prstGeom>
        </p:spPr>
      </p:pic>
      <p:sp>
        <p:nvSpPr>
          <p:cNvPr id="7" name="TextBox 6">
            <a:extLst>
              <a:ext uri="{FF2B5EF4-FFF2-40B4-BE49-F238E27FC236}">
                <a16:creationId xmlns:a16="http://schemas.microsoft.com/office/drawing/2014/main" id="{2F85CC55-98A8-4EF2-AE9A-E477654CD503}"/>
              </a:ext>
            </a:extLst>
          </p:cNvPr>
          <p:cNvSpPr txBox="1"/>
          <p:nvPr/>
        </p:nvSpPr>
        <p:spPr>
          <a:xfrm>
            <a:off x="997285" y="2245498"/>
            <a:ext cx="6648567" cy="4062651"/>
          </a:xfrm>
          <a:prstGeom prst="rect">
            <a:avLst/>
          </a:prstGeom>
          <a:noFill/>
        </p:spPr>
        <p:txBody>
          <a:bodyPr wrap="square" rtlCol="0">
            <a:spAutoFit/>
          </a:bodyPr>
          <a:lstStyle/>
          <a:p>
            <a:r>
              <a:rPr lang="en-GB" sz="2400">
                <a:latin typeface="Lato" panose="020B0604020202020204" charset="0"/>
                <a:ea typeface="Lato" panose="020B0604020202020204" charset="0"/>
                <a:cs typeface="Lato" panose="020B0604020202020204" charset="0"/>
              </a:rPr>
              <a:t>Imagine a young person about your age or a little older. They are going through puberty. </a:t>
            </a:r>
          </a:p>
          <a:p>
            <a:endParaRPr lang="en-GB">
              <a:latin typeface="Lato" panose="020B0604020202020204" charset="0"/>
              <a:ea typeface="Lato" panose="020B0604020202020204" charset="0"/>
              <a:cs typeface="Lato" panose="020B0604020202020204" charset="0"/>
            </a:endParaRPr>
          </a:p>
          <a:p>
            <a:pPr marL="800100" lvl="1" indent="-342900">
              <a:buFont typeface="Arial" panose="020B0604020202020204" pitchFamily="34" charset="0"/>
              <a:buChar char="•"/>
            </a:pPr>
            <a:r>
              <a:rPr lang="en-GB" sz="2400">
                <a:latin typeface="Lato" panose="020B0604020202020204" charset="0"/>
                <a:ea typeface="Lato" panose="020B0604020202020204" charset="0"/>
                <a:cs typeface="Lato" panose="020B0604020202020204" charset="0"/>
              </a:rPr>
              <a:t>What might they find difficult about puberty? </a:t>
            </a:r>
          </a:p>
          <a:p>
            <a:pPr marL="800100" lvl="1" indent="-342900">
              <a:buFont typeface="Arial" panose="020B0604020202020204" pitchFamily="34" charset="0"/>
              <a:buChar char="•"/>
            </a:pPr>
            <a:endParaRPr lang="en-GB" sz="2400">
              <a:latin typeface="Lato" panose="020B0604020202020204" charset="0"/>
              <a:ea typeface="Lato" panose="020B0604020202020204" charset="0"/>
              <a:cs typeface="Lato" panose="020B0604020202020204" charset="0"/>
            </a:endParaRPr>
          </a:p>
          <a:p>
            <a:pPr marL="800100" lvl="1" indent="-342900">
              <a:buFont typeface="Arial" panose="020B0604020202020204" pitchFamily="34" charset="0"/>
              <a:buChar char="•"/>
            </a:pPr>
            <a:r>
              <a:rPr lang="en-GB" sz="2400">
                <a:latin typeface="Lato" panose="020B0604020202020204" charset="0"/>
                <a:ea typeface="Lato" panose="020B0604020202020204" charset="0"/>
                <a:cs typeface="Lato" panose="020B0604020202020204" charset="0"/>
              </a:rPr>
              <a:t>What might they do to manage these challenges? </a:t>
            </a:r>
          </a:p>
          <a:p>
            <a:endParaRPr lang="en-GB" sz="2400">
              <a:latin typeface="Lato" panose="020B0604020202020204" charset="0"/>
              <a:ea typeface="Lato" panose="020B0604020202020204" charset="0"/>
              <a:cs typeface="Lato" panose="020B0604020202020204" charset="0"/>
            </a:endParaRPr>
          </a:p>
          <a:p>
            <a:r>
              <a:rPr lang="en-GB" sz="2400" b="1">
                <a:latin typeface="Lato" panose="020B0604020202020204" charset="0"/>
                <a:ea typeface="Lato" panose="020B0604020202020204" charset="0"/>
                <a:cs typeface="Lato" panose="020B0604020202020204" charset="0"/>
              </a:rPr>
              <a:t>Draw a mind map and try to include as many answers to the two questions above as you can.</a:t>
            </a:r>
          </a:p>
        </p:txBody>
      </p:sp>
      <p:pic>
        <p:nvPicPr>
          <p:cNvPr id="6" name="Picture 5">
            <a:extLst>
              <a:ext uri="{FF2B5EF4-FFF2-40B4-BE49-F238E27FC236}">
                <a16:creationId xmlns:a16="http://schemas.microsoft.com/office/drawing/2014/main" id="{9473D8AE-7286-4A55-AFA0-AF43B6F1D30B}"/>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892283" y="2208111"/>
            <a:ext cx="3530129" cy="3600450"/>
          </a:xfrm>
          <a:prstGeom prst="rect">
            <a:avLst/>
          </a:prstGeom>
        </p:spPr>
      </p:pic>
      <p:pic>
        <p:nvPicPr>
          <p:cNvPr id="4" name="Picture 3" descr="A drawing of a cartoon character&#10;&#10;Description automatically generated">
            <a:extLst>
              <a:ext uri="{FF2B5EF4-FFF2-40B4-BE49-F238E27FC236}">
                <a16:creationId xmlns:a16="http://schemas.microsoft.com/office/drawing/2014/main" id="{00E3AE86-E19F-4350-B9CD-84F1FD1C6F15}"/>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877919" y="107816"/>
            <a:ext cx="1773802" cy="666705"/>
          </a:xfrm>
          <a:prstGeom prst="rect">
            <a:avLst/>
          </a:prstGeom>
        </p:spPr>
      </p:pic>
    </p:spTree>
    <p:extLst>
      <p:ext uri="{BB962C8B-B14F-4D97-AF65-F5344CB8AC3E}">
        <p14:creationId xmlns:p14="http://schemas.microsoft.com/office/powerpoint/2010/main" val="283317318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1521466" y="6355195"/>
            <a:ext cx="9013865" cy="290807"/>
          </a:xfrm>
          <a:prstGeom prst="rect">
            <a:avLst/>
          </a:prstGeom>
        </p:spPr>
        <p:txBody>
          <a:bodyPr vert="horz" wrap="square" lIns="0" tIns="11516" rIns="0" bIns="0" rtlCol="0">
            <a:spAutoFit/>
          </a:bodyPr>
          <a:lstStyle/>
          <a:p>
            <a:pPr marL="576" algn="ctr">
              <a:spcBef>
                <a:spcPts val="91"/>
              </a:spcBef>
            </a:pPr>
            <a:r>
              <a:rPr sz="907" b="1" i="1" spc="-5">
                <a:solidFill>
                  <a:srgbClr val="FFFFFF"/>
                </a:solidFill>
                <a:latin typeface="Calibri"/>
                <a:cs typeface="Calibri"/>
              </a:rPr>
              <a:t>Rotherham School Improvement Partnership</a:t>
            </a:r>
            <a:r>
              <a:rPr sz="907" b="1" i="1" spc="5">
                <a:solidFill>
                  <a:srgbClr val="FFFFFF"/>
                </a:solidFill>
                <a:latin typeface="Calibri"/>
                <a:cs typeface="Calibri"/>
              </a:rPr>
              <a:t> </a:t>
            </a:r>
            <a:r>
              <a:rPr sz="907" b="1" i="1" spc="-5">
                <a:solidFill>
                  <a:srgbClr val="FFFFFF"/>
                </a:solidFill>
                <a:latin typeface="Calibri"/>
                <a:cs typeface="Calibri"/>
              </a:rPr>
              <a:t>Mission:</a:t>
            </a:r>
            <a:endParaRPr sz="907">
              <a:latin typeface="Calibri"/>
              <a:cs typeface="Calibri"/>
            </a:endParaRPr>
          </a:p>
          <a:p>
            <a:pPr algn="ctr">
              <a:spcBef>
                <a:spcPts val="23"/>
              </a:spcBef>
            </a:pPr>
            <a:r>
              <a:rPr sz="907" i="1" spc="-5">
                <a:solidFill>
                  <a:srgbClr val="FFFFFF"/>
                </a:solidFill>
                <a:latin typeface="Calibri"/>
                <a:cs typeface="Calibri"/>
              </a:rPr>
              <a:t>all</a:t>
            </a:r>
            <a:r>
              <a:rPr sz="907" i="1" spc="9">
                <a:solidFill>
                  <a:srgbClr val="FFFFFF"/>
                </a:solidFill>
                <a:latin typeface="Calibri"/>
                <a:cs typeface="Calibri"/>
              </a:rPr>
              <a:t> </a:t>
            </a:r>
            <a:r>
              <a:rPr sz="907" i="1" spc="-5">
                <a:solidFill>
                  <a:srgbClr val="FFFFFF"/>
                </a:solidFill>
                <a:latin typeface="Calibri"/>
                <a:cs typeface="Calibri"/>
              </a:rPr>
              <a:t>students</a:t>
            </a:r>
            <a:r>
              <a:rPr sz="907" i="1" spc="5">
                <a:solidFill>
                  <a:srgbClr val="FFFFFF"/>
                </a:solidFill>
                <a:latin typeface="Calibri"/>
                <a:cs typeface="Calibri"/>
              </a:rPr>
              <a:t> </a:t>
            </a:r>
            <a:r>
              <a:rPr sz="907" i="1" spc="-5">
                <a:solidFill>
                  <a:srgbClr val="FFFFFF"/>
                </a:solidFill>
                <a:latin typeface="Calibri"/>
                <a:cs typeface="Calibri"/>
              </a:rPr>
              <a:t>making</a:t>
            </a:r>
            <a:r>
              <a:rPr sz="907" i="1" spc="9">
                <a:solidFill>
                  <a:srgbClr val="FFFFFF"/>
                </a:solidFill>
                <a:latin typeface="Calibri"/>
                <a:cs typeface="Calibri"/>
              </a:rPr>
              <a:t> </a:t>
            </a:r>
            <a:r>
              <a:rPr sz="907" i="1">
                <a:solidFill>
                  <a:srgbClr val="FFFFFF"/>
                </a:solidFill>
                <a:latin typeface="Calibri"/>
                <a:cs typeface="Calibri"/>
              </a:rPr>
              <a:t>at</a:t>
            </a:r>
            <a:r>
              <a:rPr sz="907" i="1" spc="9">
                <a:solidFill>
                  <a:srgbClr val="FFFFFF"/>
                </a:solidFill>
                <a:latin typeface="Calibri"/>
                <a:cs typeface="Calibri"/>
              </a:rPr>
              <a:t> </a:t>
            </a:r>
            <a:r>
              <a:rPr sz="907" i="1" spc="-5">
                <a:solidFill>
                  <a:srgbClr val="FFFFFF"/>
                </a:solidFill>
                <a:latin typeface="Calibri"/>
                <a:cs typeface="Calibri"/>
              </a:rPr>
              <a:t>least</a:t>
            </a:r>
            <a:r>
              <a:rPr sz="907" i="1" spc="9">
                <a:solidFill>
                  <a:srgbClr val="FFFFFF"/>
                </a:solidFill>
                <a:latin typeface="Calibri"/>
                <a:cs typeface="Calibri"/>
              </a:rPr>
              <a:t> </a:t>
            </a:r>
            <a:r>
              <a:rPr sz="907" i="1" spc="-5">
                <a:solidFill>
                  <a:srgbClr val="FFFFFF"/>
                </a:solidFill>
                <a:latin typeface="Calibri"/>
                <a:cs typeface="Calibri"/>
              </a:rPr>
              <a:t>good</a:t>
            </a:r>
            <a:r>
              <a:rPr sz="907" i="1" spc="9">
                <a:solidFill>
                  <a:srgbClr val="FFFFFF"/>
                </a:solidFill>
                <a:latin typeface="Calibri"/>
                <a:cs typeface="Calibri"/>
              </a:rPr>
              <a:t> </a:t>
            </a:r>
            <a:r>
              <a:rPr sz="907" i="1" spc="-5">
                <a:solidFill>
                  <a:srgbClr val="FFFFFF"/>
                </a:solidFill>
                <a:latin typeface="Calibri"/>
                <a:cs typeface="Calibri"/>
              </a:rPr>
              <a:t>progress;</a:t>
            </a:r>
            <a:r>
              <a:rPr sz="907" i="1" spc="9">
                <a:solidFill>
                  <a:srgbClr val="FFFFFF"/>
                </a:solidFill>
                <a:latin typeface="Calibri"/>
                <a:cs typeface="Calibri"/>
              </a:rPr>
              <a:t> </a:t>
            </a:r>
            <a:r>
              <a:rPr sz="907" i="1">
                <a:solidFill>
                  <a:srgbClr val="FFFFFF"/>
                </a:solidFill>
                <a:latin typeface="Calibri"/>
                <a:cs typeface="Calibri"/>
              </a:rPr>
              <a:t>no</a:t>
            </a:r>
            <a:r>
              <a:rPr sz="907" i="1" spc="5">
                <a:solidFill>
                  <a:srgbClr val="FFFFFF"/>
                </a:solidFill>
                <a:latin typeface="Calibri"/>
                <a:cs typeface="Calibri"/>
              </a:rPr>
              <a:t> </a:t>
            </a:r>
            <a:r>
              <a:rPr sz="907" i="1" spc="-5">
                <a:solidFill>
                  <a:srgbClr val="FFFFFF"/>
                </a:solidFill>
                <a:latin typeface="Calibri"/>
                <a:cs typeface="Calibri"/>
              </a:rPr>
              <a:t>underperforming</a:t>
            </a:r>
            <a:r>
              <a:rPr sz="907" i="1" spc="14">
                <a:solidFill>
                  <a:srgbClr val="FFFFFF"/>
                </a:solidFill>
                <a:latin typeface="Calibri"/>
                <a:cs typeface="Calibri"/>
              </a:rPr>
              <a:t> </a:t>
            </a:r>
            <a:r>
              <a:rPr sz="907" i="1" spc="-5">
                <a:solidFill>
                  <a:srgbClr val="FFFFFF"/>
                </a:solidFill>
                <a:latin typeface="Calibri"/>
                <a:cs typeface="Calibri"/>
              </a:rPr>
              <a:t>cohorts;</a:t>
            </a:r>
            <a:r>
              <a:rPr sz="907" i="1" spc="14">
                <a:solidFill>
                  <a:srgbClr val="FFFFFF"/>
                </a:solidFill>
                <a:latin typeface="Calibri"/>
                <a:cs typeface="Calibri"/>
              </a:rPr>
              <a:t> </a:t>
            </a:r>
            <a:r>
              <a:rPr sz="907" i="1" spc="-5">
                <a:solidFill>
                  <a:srgbClr val="FFFFFF"/>
                </a:solidFill>
                <a:latin typeface="Calibri"/>
                <a:cs typeface="Calibri"/>
              </a:rPr>
              <a:t>all</a:t>
            </a:r>
            <a:r>
              <a:rPr sz="907" i="1" spc="14">
                <a:solidFill>
                  <a:srgbClr val="FFFFFF"/>
                </a:solidFill>
                <a:latin typeface="Calibri"/>
                <a:cs typeface="Calibri"/>
              </a:rPr>
              <a:t> </a:t>
            </a:r>
            <a:r>
              <a:rPr sz="907" i="1" spc="-5">
                <a:solidFill>
                  <a:srgbClr val="FFFFFF"/>
                </a:solidFill>
                <a:latin typeface="Calibri"/>
                <a:cs typeface="Calibri"/>
              </a:rPr>
              <a:t>teachers</a:t>
            </a:r>
            <a:r>
              <a:rPr sz="907" i="1" spc="9">
                <a:solidFill>
                  <a:srgbClr val="FFFFFF"/>
                </a:solidFill>
                <a:latin typeface="Calibri"/>
                <a:cs typeface="Calibri"/>
              </a:rPr>
              <a:t> </a:t>
            </a:r>
            <a:r>
              <a:rPr sz="907" i="1" spc="-5">
                <a:solidFill>
                  <a:srgbClr val="FFFFFF"/>
                </a:solidFill>
                <a:latin typeface="Calibri"/>
                <a:cs typeface="Calibri"/>
              </a:rPr>
              <a:t>delivering</a:t>
            </a:r>
            <a:r>
              <a:rPr sz="907" i="1" spc="14">
                <a:solidFill>
                  <a:srgbClr val="FFFFFF"/>
                </a:solidFill>
                <a:latin typeface="Calibri"/>
                <a:cs typeface="Calibri"/>
              </a:rPr>
              <a:t> </a:t>
            </a:r>
            <a:r>
              <a:rPr sz="907" i="1">
                <a:solidFill>
                  <a:srgbClr val="FFFFFF"/>
                </a:solidFill>
                <a:latin typeface="Calibri"/>
                <a:cs typeface="Calibri"/>
              </a:rPr>
              <a:t>at</a:t>
            </a:r>
            <a:r>
              <a:rPr sz="907" i="1" spc="9">
                <a:solidFill>
                  <a:srgbClr val="FFFFFF"/>
                </a:solidFill>
                <a:latin typeface="Calibri"/>
                <a:cs typeface="Calibri"/>
              </a:rPr>
              <a:t> </a:t>
            </a:r>
            <a:r>
              <a:rPr sz="907" i="1" spc="-5">
                <a:solidFill>
                  <a:srgbClr val="FFFFFF"/>
                </a:solidFill>
                <a:latin typeface="Calibri"/>
                <a:cs typeface="Calibri"/>
              </a:rPr>
              <a:t>least</a:t>
            </a:r>
            <a:r>
              <a:rPr sz="907" i="1" spc="14">
                <a:solidFill>
                  <a:srgbClr val="FFFFFF"/>
                </a:solidFill>
                <a:latin typeface="Calibri"/>
                <a:cs typeface="Calibri"/>
              </a:rPr>
              <a:t> </a:t>
            </a:r>
            <a:r>
              <a:rPr sz="907" i="1" spc="-5">
                <a:solidFill>
                  <a:srgbClr val="FFFFFF"/>
                </a:solidFill>
                <a:latin typeface="Calibri"/>
                <a:cs typeface="Calibri"/>
              </a:rPr>
              <a:t>good</a:t>
            </a:r>
            <a:r>
              <a:rPr sz="907" i="1" spc="9">
                <a:solidFill>
                  <a:srgbClr val="FFFFFF"/>
                </a:solidFill>
                <a:latin typeface="Calibri"/>
                <a:cs typeface="Calibri"/>
              </a:rPr>
              <a:t> </a:t>
            </a:r>
            <a:r>
              <a:rPr sz="907" i="1" spc="-5">
                <a:solidFill>
                  <a:srgbClr val="FFFFFF"/>
                </a:solidFill>
                <a:latin typeface="Calibri"/>
                <a:cs typeface="Calibri"/>
              </a:rPr>
              <a:t>learning;</a:t>
            </a:r>
            <a:r>
              <a:rPr sz="907" i="1" spc="14">
                <a:solidFill>
                  <a:srgbClr val="FFFFFF"/>
                </a:solidFill>
                <a:latin typeface="Calibri"/>
                <a:cs typeface="Calibri"/>
              </a:rPr>
              <a:t> </a:t>
            </a:r>
            <a:r>
              <a:rPr sz="907" i="1" spc="-5">
                <a:solidFill>
                  <a:srgbClr val="FFFFFF"/>
                </a:solidFill>
                <a:latin typeface="Calibri"/>
                <a:cs typeface="Calibri"/>
              </a:rPr>
              <a:t>and</a:t>
            </a:r>
            <a:r>
              <a:rPr sz="907" i="1" spc="5">
                <a:solidFill>
                  <a:srgbClr val="FFFFFF"/>
                </a:solidFill>
                <a:latin typeface="Calibri"/>
                <a:cs typeface="Calibri"/>
              </a:rPr>
              <a:t> </a:t>
            </a:r>
            <a:r>
              <a:rPr sz="907" i="1" spc="-5">
                <a:solidFill>
                  <a:srgbClr val="FFFFFF"/>
                </a:solidFill>
                <a:latin typeface="Calibri"/>
                <a:cs typeface="Calibri"/>
              </a:rPr>
              <a:t>all</a:t>
            </a:r>
            <a:r>
              <a:rPr sz="907" i="1" spc="14">
                <a:solidFill>
                  <a:srgbClr val="FFFFFF"/>
                </a:solidFill>
                <a:latin typeface="Calibri"/>
                <a:cs typeface="Calibri"/>
              </a:rPr>
              <a:t> </a:t>
            </a:r>
            <a:r>
              <a:rPr sz="907" i="1" spc="-5">
                <a:solidFill>
                  <a:srgbClr val="FFFFFF"/>
                </a:solidFill>
                <a:latin typeface="Calibri"/>
                <a:cs typeface="Calibri"/>
              </a:rPr>
              <a:t>schools</a:t>
            </a:r>
            <a:r>
              <a:rPr sz="907" i="1" spc="9">
                <a:solidFill>
                  <a:srgbClr val="FFFFFF"/>
                </a:solidFill>
                <a:latin typeface="Calibri"/>
                <a:cs typeface="Calibri"/>
              </a:rPr>
              <a:t> </a:t>
            </a:r>
            <a:r>
              <a:rPr sz="907" i="1" spc="-5">
                <a:solidFill>
                  <a:srgbClr val="FFFFFF"/>
                </a:solidFill>
                <a:latin typeface="Calibri"/>
                <a:cs typeface="Calibri"/>
              </a:rPr>
              <a:t>moving</a:t>
            </a:r>
            <a:r>
              <a:rPr sz="907" i="1" spc="9">
                <a:solidFill>
                  <a:srgbClr val="FFFFFF"/>
                </a:solidFill>
                <a:latin typeface="Calibri"/>
                <a:cs typeface="Calibri"/>
              </a:rPr>
              <a:t> </a:t>
            </a:r>
            <a:r>
              <a:rPr sz="907" i="1">
                <a:solidFill>
                  <a:srgbClr val="FFFFFF"/>
                </a:solidFill>
                <a:latin typeface="Calibri"/>
                <a:cs typeface="Calibri"/>
              </a:rPr>
              <a:t>to at</a:t>
            </a:r>
            <a:r>
              <a:rPr sz="907" i="1" spc="9">
                <a:solidFill>
                  <a:srgbClr val="FFFFFF"/>
                </a:solidFill>
                <a:latin typeface="Calibri"/>
                <a:cs typeface="Calibri"/>
              </a:rPr>
              <a:t> </a:t>
            </a:r>
            <a:r>
              <a:rPr sz="907" i="1" spc="-5">
                <a:solidFill>
                  <a:srgbClr val="FFFFFF"/>
                </a:solidFill>
                <a:latin typeface="Calibri"/>
                <a:cs typeface="Calibri"/>
              </a:rPr>
              <a:t>least</a:t>
            </a:r>
            <a:r>
              <a:rPr sz="907" i="1" spc="14">
                <a:solidFill>
                  <a:srgbClr val="FFFFFF"/>
                </a:solidFill>
                <a:latin typeface="Calibri"/>
                <a:cs typeface="Calibri"/>
              </a:rPr>
              <a:t> </a:t>
            </a:r>
            <a:r>
              <a:rPr sz="907" i="1" spc="-5">
                <a:solidFill>
                  <a:srgbClr val="FFFFFF"/>
                </a:solidFill>
                <a:latin typeface="Calibri"/>
                <a:cs typeface="Calibri"/>
              </a:rPr>
              <a:t>the</a:t>
            </a:r>
            <a:r>
              <a:rPr sz="907" i="1" spc="9">
                <a:solidFill>
                  <a:srgbClr val="FFFFFF"/>
                </a:solidFill>
                <a:latin typeface="Calibri"/>
                <a:cs typeface="Calibri"/>
              </a:rPr>
              <a:t> </a:t>
            </a:r>
            <a:r>
              <a:rPr sz="907" i="1" spc="-5">
                <a:solidFill>
                  <a:srgbClr val="FFFFFF"/>
                </a:solidFill>
                <a:latin typeface="Calibri"/>
                <a:cs typeface="Calibri"/>
              </a:rPr>
              <a:t>next</a:t>
            </a:r>
            <a:r>
              <a:rPr sz="907" i="1" spc="14">
                <a:solidFill>
                  <a:srgbClr val="FFFFFF"/>
                </a:solidFill>
                <a:latin typeface="Calibri"/>
                <a:cs typeface="Calibri"/>
              </a:rPr>
              <a:t> </a:t>
            </a:r>
            <a:r>
              <a:rPr sz="907" i="1" spc="-5">
                <a:solidFill>
                  <a:srgbClr val="FFFFFF"/>
                </a:solidFill>
                <a:latin typeface="Calibri"/>
                <a:cs typeface="Calibri"/>
              </a:rPr>
              <a:t>level</a:t>
            </a:r>
            <a:r>
              <a:rPr sz="907" i="1" spc="5">
                <a:solidFill>
                  <a:srgbClr val="FFFFFF"/>
                </a:solidFill>
                <a:latin typeface="Calibri"/>
                <a:cs typeface="Calibri"/>
              </a:rPr>
              <a:t> </a:t>
            </a:r>
            <a:r>
              <a:rPr sz="907" i="1">
                <a:solidFill>
                  <a:srgbClr val="FFFFFF"/>
                </a:solidFill>
                <a:latin typeface="Calibri"/>
                <a:cs typeface="Calibri"/>
              </a:rPr>
              <a:t>of</a:t>
            </a:r>
            <a:r>
              <a:rPr sz="907" i="1" spc="9">
                <a:solidFill>
                  <a:srgbClr val="FFFFFF"/>
                </a:solidFill>
                <a:latin typeface="Calibri"/>
                <a:cs typeface="Calibri"/>
              </a:rPr>
              <a:t> </a:t>
            </a:r>
            <a:r>
              <a:rPr sz="907" i="1" spc="-5">
                <a:solidFill>
                  <a:srgbClr val="FFFFFF"/>
                </a:solidFill>
                <a:latin typeface="Calibri"/>
                <a:cs typeface="Calibri"/>
              </a:rPr>
              <a:t>successful</a:t>
            </a:r>
            <a:r>
              <a:rPr sz="907" i="1">
                <a:solidFill>
                  <a:srgbClr val="FFFFFF"/>
                </a:solidFill>
                <a:latin typeface="Calibri"/>
                <a:cs typeface="Calibri"/>
              </a:rPr>
              <a:t> </a:t>
            </a:r>
            <a:r>
              <a:rPr sz="907" i="1" spc="-5">
                <a:solidFill>
                  <a:srgbClr val="FFFFFF"/>
                </a:solidFill>
                <a:latin typeface="Calibri"/>
                <a:cs typeface="Calibri"/>
              </a:rPr>
              <a:t>performance</a:t>
            </a:r>
            <a:endParaRPr sz="907">
              <a:latin typeface="Calibri"/>
              <a:cs typeface="Calibri"/>
            </a:endParaRPr>
          </a:p>
        </p:txBody>
      </p:sp>
      <p:sp>
        <p:nvSpPr>
          <p:cNvPr id="4" name="Rectangle 3">
            <a:extLst>
              <a:ext uri="{FF2B5EF4-FFF2-40B4-BE49-F238E27FC236}">
                <a16:creationId xmlns:a16="http://schemas.microsoft.com/office/drawing/2014/main" id="{2C841900-A95B-416D-B185-7A81060708A4}"/>
              </a:ext>
            </a:extLst>
          </p:cNvPr>
          <p:cNvSpPr/>
          <p:nvPr/>
        </p:nvSpPr>
        <p:spPr>
          <a:xfrm>
            <a:off x="3971688" y="898922"/>
            <a:ext cx="3692036" cy="538930"/>
          </a:xfrm>
          <a:prstGeom prst="rect">
            <a:avLst/>
          </a:prstGeom>
        </p:spPr>
        <p:txBody>
          <a:bodyPr wrap="none">
            <a:spAutoFit/>
          </a:bodyPr>
          <a:lstStyle/>
          <a:p>
            <a:r>
              <a:rPr lang="en-GB" sz="2902">
                <a:latin typeface="Comic Sans MS" panose="030F0702030302020204" pitchFamily="66" charset="0"/>
              </a:rPr>
              <a:t>They said WHAT!!!!!!</a:t>
            </a:r>
            <a:endParaRPr lang="en-GB" sz="2902"/>
          </a:p>
        </p:txBody>
      </p:sp>
      <p:pic>
        <p:nvPicPr>
          <p:cNvPr id="7" name="Picture 6">
            <a:extLst>
              <a:ext uri="{FF2B5EF4-FFF2-40B4-BE49-F238E27FC236}">
                <a16:creationId xmlns:a16="http://schemas.microsoft.com/office/drawing/2014/main" id="{B2F2B0E9-97C1-4414-810E-CCB1A59D7DF2}"/>
              </a:ext>
            </a:extLst>
          </p:cNvPr>
          <p:cNvPicPr>
            <a:picLocks noChangeAspect="1"/>
          </p:cNvPicPr>
          <p:nvPr/>
        </p:nvPicPr>
        <p:blipFill>
          <a:blip r:embed="rId2"/>
          <a:stretch>
            <a:fillRect/>
          </a:stretch>
        </p:blipFill>
        <p:spPr>
          <a:xfrm>
            <a:off x="1247607" y="626622"/>
            <a:ext cx="1492750" cy="1392116"/>
          </a:xfrm>
          <a:prstGeom prst="rect">
            <a:avLst/>
          </a:prstGeom>
        </p:spPr>
      </p:pic>
      <p:sp>
        <p:nvSpPr>
          <p:cNvPr id="8" name="TextBox 7"/>
          <p:cNvSpPr txBox="1"/>
          <p:nvPr/>
        </p:nvSpPr>
        <p:spPr>
          <a:xfrm>
            <a:off x="862038" y="2574059"/>
            <a:ext cx="10332720" cy="2308324"/>
          </a:xfrm>
          <a:prstGeom prst="rect">
            <a:avLst/>
          </a:prstGeom>
          <a:noFill/>
        </p:spPr>
        <p:txBody>
          <a:bodyPr wrap="square" rtlCol="0">
            <a:spAutoFit/>
          </a:bodyPr>
          <a:lstStyle/>
          <a:p>
            <a:r>
              <a:rPr lang="en-GB">
                <a:latin typeface="Comic Sans MS" panose="030F0702030302020204" pitchFamily="66" charset="0"/>
              </a:rPr>
              <a:t>Use your own images with speech and thought bubbles.</a:t>
            </a:r>
          </a:p>
          <a:p>
            <a:endParaRPr lang="en-GB">
              <a:latin typeface="Comic Sans MS" panose="030F0702030302020204" pitchFamily="66" charset="0"/>
            </a:endParaRPr>
          </a:p>
          <a:p>
            <a:r>
              <a:rPr lang="en-GB">
                <a:latin typeface="Comic Sans MS" panose="030F0702030302020204" pitchFamily="66" charset="0"/>
              </a:rPr>
              <a:t>Ensure the children use the character in the photo – keep it third person!</a:t>
            </a:r>
          </a:p>
          <a:p>
            <a:endParaRPr lang="en-GB">
              <a:latin typeface="Comic Sans MS" panose="030F0702030302020204" pitchFamily="66" charset="0"/>
            </a:endParaRPr>
          </a:p>
          <a:p>
            <a:r>
              <a:rPr lang="en-GB">
                <a:latin typeface="Comic Sans MS" panose="030F0702030302020204" pitchFamily="66" charset="0"/>
              </a:rPr>
              <a:t>At the end of the learning, add any extra thoughts (use a different colour) into the bubble based on what the children have learnt.</a:t>
            </a:r>
          </a:p>
          <a:p>
            <a:endParaRPr lang="en-GB">
              <a:latin typeface="Comic Sans MS" panose="030F0702030302020204" pitchFamily="66" charset="0"/>
            </a:endParaRPr>
          </a:p>
          <a:p>
            <a:endParaRPr lang="en-GB">
              <a:latin typeface="Comic Sans MS" panose="030F0702030302020204" pitchFamily="66" charset="0"/>
            </a:endParaRPr>
          </a:p>
        </p:txBody>
      </p:sp>
      <p:pic>
        <p:nvPicPr>
          <p:cNvPr id="5" name="Picture 4" descr="A drawing of a cartoon character&#10;&#10;Description automatically generated">
            <a:extLst>
              <a:ext uri="{FF2B5EF4-FFF2-40B4-BE49-F238E27FC236}">
                <a16:creationId xmlns:a16="http://schemas.microsoft.com/office/drawing/2014/main" id="{847C6633-FA8D-4A71-9D78-AB359FCEAFF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877919" y="107816"/>
            <a:ext cx="1773802" cy="666705"/>
          </a:xfrm>
          <a:prstGeom prst="rect">
            <a:avLst/>
          </a:prstGeom>
        </p:spPr>
      </p:pic>
    </p:spTree>
    <p:extLst>
      <p:ext uri="{BB962C8B-B14F-4D97-AF65-F5344CB8AC3E}">
        <p14:creationId xmlns:p14="http://schemas.microsoft.com/office/powerpoint/2010/main" val="2916628679"/>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1521466" y="6355195"/>
            <a:ext cx="9013865" cy="290807"/>
          </a:xfrm>
          <a:prstGeom prst="rect">
            <a:avLst/>
          </a:prstGeom>
        </p:spPr>
        <p:txBody>
          <a:bodyPr vert="horz" wrap="square" lIns="0" tIns="11516" rIns="0" bIns="0" rtlCol="0">
            <a:spAutoFit/>
          </a:bodyPr>
          <a:lstStyle/>
          <a:p>
            <a:pPr marL="576" algn="ctr">
              <a:spcBef>
                <a:spcPts val="91"/>
              </a:spcBef>
            </a:pPr>
            <a:r>
              <a:rPr sz="907" b="1" i="1" spc="-5">
                <a:solidFill>
                  <a:srgbClr val="FFFFFF"/>
                </a:solidFill>
                <a:latin typeface="Calibri"/>
                <a:cs typeface="Calibri"/>
              </a:rPr>
              <a:t>Rotherham School Improvement Partnership</a:t>
            </a:r>
            <a:r>
              <a:rPr sz="907" b="1" i="1" spc="5">
                <a:solidFill>
                  <a:srgbClr val="FFFFFF"/>
                </a:solidFill>
                <a:latin typeface="Calibri"/>
                <a:cs typeface="Calibri"/>
              </a:rPr>
              <a:t> </a:t>
            </a:r>
            <a:r>
              <a:rPr sz="907" b="1" i="1" spc="-5">
                <a:solidFill>
                  <a:srgbClr val="FFFFFF"/>
                </a:solidFill>
                <a:latin typeface="Calibri"/>
                <a:cs typeface="Calibri"/>
              </a:rPr>
              <a:t>Mission:</a:t>
            </a:r>
            <a:endParaRPr sz="907">
              <a:latin typeface="Calibri"/>
              <a:cs typeface="Calibri"/>
            </a:endParaRPr>
          </a:p>
          <a:p>
            <a:pPr algn="ctr">
              <a:spcBef>
                <a:spcPts val="23"/>
              </a:spcBef>
            </a:pPr>
            <a:r>
              <a:rPr sz="907" i="1" spc="-5">
                <a:solidFill>
                  <a:srgbClr val="FFFFFF"/>
                </a:solidFill>
                <a:latin typeface="Calibri"/>
                <a:cs typeface="Calibri"/>
              </a:rPr>
              <a:t>all</a:t>
            </a:r>
            <a:r>
              <a:rPr sz="907" i="1" spc="9">
                <a:solidFill>
                  <a:srgbClr val="FFFFFF"/>
                </a:solidFill>
                <a:latin typeface="Calibri"/>
                <a:cs typeface="Calibri"/>
              </a:rPr>
              <a:t> </a:t>
            </a:r>
            <a:r>
              <a:rPr sz="907" i="1" spc="-5">
                <a:solidFill>
                  <a:srgbClr val="FFFFFF"/>
                </a:solidFill>
                <a:latin typeface="Calibri"/>
                <a:cs typeface="Calibri"/>
              </a:rPr>
              <a:t>students</a:t>
            </a:r>
            <a:r>
              <a:rPr sz="907" i="1" spc="5">
                <a:solidFill>
                  <a:srgbClr val="FFFFFF"/>
                </a:solidFill>
                <a:latin typeface="Calibri"/>
                <a:cs typeface="Calibri"/>
              </a:rPr>
              <a:t> </a:t>
            </a:r>
            <a:r>
              <a:rPr sz="907" i="1" spc="-5">
                <a:solidFill>
                  <a:srgbClr val="FFFFFF"/>
                </a:solidFill>
                <a:latin typeface="Calibri"/>
                <a:cs typeface="Calibri"/>
              </a:rPr>
              <a:t>making</a:t>
            </a:r>
            <a:r>
              <a:rPr sz="907" i="1" spc="9">
                <a:solidFill>
                  <a:srgbClr val="FFFFFF"/>
                </a:solidFill>
                <a:latin typeface="Calibri"/>
                <a:cs typeface="Calibri"/>
              </a:rPr>
              <a:t> </a:t>
            </a:r>
            <a:r>
              <a:rPr sz="907" i="1">
                <a:solidFill>
                  <a:srgbClr val="FFFFFF"/>
                </a:solidFill>
                <a:latin typeface="Calibri"/>
                <a:cs typeface="Calibri"/>
              </a:rPr>
              <a:t>at</a:t>
            </a:r>
            <a:r>
              <a:rPr sz="907" i="1" spc="9">
                <a:solidFill>
                  <a:srgbClr val="FFFFFF"/>
                </a:solidFill>
                <a:latin typeface="Calibri"/>
                <a:cs typeface="Calibri"/>
              </a:rPr>
              <a:t> </a:t>
            </a:r>
            <a:r>
              <a:rPr sz="907" i="1" spc="-5">
                <a:solidFill>
                  <a:srgbClr val="FFFFFF"/>
                </a:solidFill>
                <a:latin typeface="Calibri"/>
                <a:cs typeface="Calibri"/>
              </a:rPr>
              <a:t>least</a:t>
            </a:r>
            <a:r>
              <a:rPr sz="907" i="1" spc="9">
                <a:solidFill>
                  <a:srgbClr val="FFFFFF"/>
                </a:solidFill>
                <a:latin typeface="Calibri"/>
                <a:cs typeface="Calibri"/>
              </a:rPr>
              <a:t> </a:t>
            </a:r>
            <a:r>
              <a:rPr sz="907" i="1" spc="-5">
                <a:solidFill>
                  <a:srgbClr val="FFFFFF"/>
                </a:solidFill>
                <a:latin typeface="Calibri"/>
                <a:cs typeface="Calibri"/>
              </a:rPr>
              <a:t>good</a:t>
            </a:r>
            <a:r>
              <a:rPr sz="907" i="1" spc="9">
                <a:solidFill>
                  <a:srgbClr val="FFFFFF"/>
                </a:solidFill>
                <a:latin typeface="Calibri"/>
                <a:cs typeface="Calibri"/>
              </a:rPr>
              <a:t> </a:t>
            </a:r>
            <a:r>
              <a:rPr sz="907" i="1" spc="-5">
                <a:solidFill>
                  <a:srgbClr val="FFFFFF"/>
                </a:solidFill>
                <a:latin typeface="Calibri"/>
                <a:cs typeface="Calibri"/>
              </a:rPr>
              <a:t>progress;</a:t>
            </a:r>
            <a:r>
              <a:rPr sz="907" i="1" spc="9">
                <a:solidFill>
                  <a:srgbClr val="FFFFFF"/>
                </a:solidFill>
                <a:latin typeface="Calibri"/>
                <a:cs typeface="Calibri"/>
              </a:rPr>
              <a:t> </a:t>
            </a:r>
            <a:r>
              <a:rPr sz="907" i="1">
                <a:solidFill>
                  <a:srgbClr val="FFFFFF"/>
                </a:solidFill>
                <a:latin typeface="Calibri"/>
                <a:cs typeface="Calibri"/>
              </a:rPr>
              <a:t>no</a:t>
            </a:r>
            <a:r>
              <a:rPr sz="907" i="1" spc="5">
                <a:solidFill>
                  <a:srgbClr val="FFFFFF"/>
                </a:solidFill>
                <a:latin typeface="Calibri"/>
                <a:cs typeface="Calibri"/>
              </a:rPr>
              <a:t> </a:t>
            </a:r>
            <a:r>
              <a:rPr sz="907" i="1" spc="-5">
                <a:solidFill>
                  <a:srgbClr val="FFFFFF"/>
                </a:solidFill>
                <a:latin typeface="Calibri"/>
                <a:cs typeface="Calibri"/>
              </a:rPr>
              <a:t>underperforming</a:t>
            </a:r>
            <a:r>
              <a:rPr sz="907" i="1" spc="14">
                <a:solidFill>
                  <a:srgbClr val="FFFFFF"/>
                </a:solidFill>
                <a:latin typeface="Calibri"/>
                <a:cs typeface="Calibri"/>
              </a:rPr>
              <a:t> </a:t>
            </a:r>
            <a:r>
              <a:rPr sz="907" i="1" spc="-5">
                <a:solidFill>
                  <a:srgbClr val="FFFFFF"/>
                </a:solidFill>
                <a:latin typeface="Calibri"/>
                <a:cs typeface="Calibri"/>
              </a:rPr>
              <a:t>cohorts;</a:t>
            </a:r>
            <a:r>
              <a:rPr sz="907" i="1" spc="14">
                <a:solidFill>
                  <a:srgbClr val="FFFFFF"/>
                </a:solidFill>
                <a:latin typeface="Calibri"/>
                <a:cs typeface="Calibri"/>
              </a:rPr>
              <a:t> </a:t>
            </a:r>
            <a:r>
              <a:rPr sz="907" i="1" spc="-5">
                <a:solidFill>
                  <a:srgbClr val="FFFFFF"/>
                </a:solidFill>
                <a:latin typeface="Calibri"/>
                <a:cs typeface="Calibri"/>
              </a:rPr>
              <a:t>all</a:t>
            </a:r>
            <a:r>
              <a:rPr sz="907" i="1" spc="14">
                <a:solidFill>
                  <a:srgbClr val="FFFFFF"/>
                </a:solidFill>
                <a:latin typeface="Calibri"/>
                <a:cs typeface="Calibri"/>
              </a:rPr>
              <a:t> </a:t>
            </a:r>
            <a:r>
              <a:rPr sz="907" i="1" spc="-5">
                <a:solidFill>
                  <a:srgbClr val="FFFFFF"/>
                </a:solidFill>
                <a:latin typeface="Calibri"/>
                <a:cs typeface="Calibri"/>
              </a:rPr>
              <a:t>teachers</a:t>
            </a:r>
            <a:r>
              <a:rPr sz="907" i="1" spc="9">
                <a:solidFill>
                  <a:srgbClr val="FFFFFF"/>
                </a:solidFill>
                <a:latin typeface="Calibri"/>
                <a:cs typeface="Calibri"/>
              </a:rPr>
              <a:t> </a:t>
            </a:r>
            <a:r>
              <a:rPr sz="907" i="1" spc="-5">
                <a:solidFill>
                  <a:srgbClr val="FFFFFF"/>
                </a:solidFill>
                <a:latin typeface="Calibri"/>
                <a:cs typeface="Calibri"/>
              </a:rPr>
              <a:t>delivering</a:t>
            </a:r>
            <a:r>
              <a:rPr sz="907" i="1" spc="14">
                <a:solidFill>
                  <a:srgbClr val="FFFFFF"/>
                </a:solidFill>
                <a:latin typeface="Calibri"/>
                <a:cs typeface="Calibri"/>
              </a:rPr>
              <a:t> </a:t>
            </a:r>
            <a:r>
              <a:rPr sz="907" i="1">
                <a:solidFill>
                  <a:srgbClr val="FFFFFF"/>
                </a:solidFill>
                <a:latin typeface="Calibri"/>
                <a:cs typeface="Calibri"/>
              </a:rPr>
              <a:t>at</a:t>
            </a:r>
            <a:r>
              <a:rPr sz="907" i="1" spc="9">
                <a:solidFill>
                  <a:srgbClr val="FFFFFF"/>
                </a:solidFill>
                <a:latin typeface="Calibri"/>
                <a:cs typeface="Calibri"/>
              </a:rPr>
              <a:t> </a:t>
            </a:r>
            <a:r>
              <a:rPr sz="907" i="1" spc="-5">
                <a:solidFill>
                  <a:srgbClr val="FFFFFF"/>
                </a:solidFill>
                <a:latin typeface="Calibri"/>
                <a:cs typeface="Calibri"/>
              </a:rPr>
              <a:t>least</a:t>
            </a:r>
            <a:r>
              <a:rPr sz="907" i="1" spc="14">
                <a:solidFill>
                  <a:srgbClr val="FFFFFF"/>
                </a:solidFill>
                <a:latin typeface="Calibri"/>
                <a:cs typeface="Calibri"/>
              </a:rPr>
              <a:t> </a:t>
            </a:r>
            <a:r>
              <a:rPr sz="907" i="1" spc="-5">
                <a:solidFill>
                  <a:srgbClr val="FFFFFF"/>
                </a:solidFill>
                <a:latin typeface="Calibri"/>
                <a:cs typeface="Calibri"/>
              </a:rPr>
              <a:t>good</a:t>
            </a:r>
            <a:r>
              <a:rPr sz="907" i="1" spc="9">
                <a:solidFill>
                  <a:srgbClr val="FFFFFF"/>
                </a:solidFill>
                <a:latin typeface="Calibri"/>
                <a:cs typeface="Calibri"/>
              </a:rPr>
              <a:t> </a:t>
            </a:r>
            <a:r>
              <a:rPr sz="907" i="1" spc="-5">
                <a:solidFill>
                  <a:srgbClr val="FFFFFF"/>
                </a:solidFill>
                <a:latin typeface="Calibri"/>
                <a:cs typeface="Calibri"/>
              </a:rPr>
              <a:t>learning;</a:t>
            </a:r>
            <a:r>
              <a:rPr sz="907" i="1" spc="14">
                <a:solidFill>
                  <a:srgbClr val="FFFFFF"/>
                </a:solidFill>
                <a:latin typeface="Calibri"/>
                <a:cs typeface="Calibri"/>
              </a:rPr>
              <a:t> </a:t>
            </a:r>
            <a:r>
              <a:rPr sz="907" i="1" spc="-5">
                <a:solidFill>
                  <a:srgbClr val="FFFFFF"/>
                </a:solidFill>
                <a:latin typeface="Calibri"/>
                <a:cs typeface="Calibri"/>
              </a:rPr>
              <a:t>and</a:t>
            </a:r>
            <a:r>
              <a:rPr sz="907" i="1" spc="5">
                <a:solidFill>
                  <a:srgbClr val="FFFFFF"/>
                </a:solidFill>
                <a:latin typeface="Calibri"/>
                <a:cs typeface="Calibri"/>
              </a:rPr>
              <a:t> </a:t>
            </a:r>
            <a:r>
              <a:rPr sz="907" i="1" spc="-5">
                <a:solidFill>
                  <a:srgbClr val="FFFFFF"/>
                </a:solidFill>
                <a:latin typeface="Calibri"/>
                <a:cs typeface="Calibri"/>
              </a:rPr>
              <a:t>all</a:t>
            </a:r>
            <a:r>
              <a:rPr sz="907" i="1" spc="14">
                <a:solidFill>
                  <a:srgbClr val="FFFFFF"/>
                </a:solidFill>
                <a:latin typeface="Calibri"/>
                <a:cs typeface="Calibri"/>
              </a:rPr>
              <a:t> </a:t>
            </a:r>
            <a:r>
              <a:rPr sz="907" i="1" spc="-5">
                <a:solidFill>
                  <a:srgbClr val="FFFFFF"/>
                </a:solidFill>
                <a:latin typeface="Calibri"/>
                <a:cs typeface="Calibri"/>
              </a:rPr>
              <a:t>schools</a:t>
            </a:r>
            <a:r>
              <a:rPr sz="907" i="1" spc="9">
                <a:solidFill>
                  <a:srgbClr val="FFFFFF"/>
                </a:solidFill>
                <a:latin typeface="Calibri"/>
                <a:cs typeface="Calibri"/>
              </a:rPr>
              <a:t> </a:t>
            </a:r>
            <a:r>
              <a:rPr sz="907" i="1" spc="-5">
                <a:solidFill>
                  <a:srgbClr val="FFFFFF"/>
                </a:solidFill>
                <a:latin typeface="Calibri"/>
                <a:cs typeface="Calibri"/>
              </a:rPr>
              <a:t>moving</a:t>
            </a:r>
            <a:r>
              <a:rPr sz="907" i="1" spc="9">
                <a:solidFill>
                  <a:srgbClr val="FFFFFF"/>
                </a:solidFill>
                <a:latin typeface="Calibri"/>
                <a:cs typeface="Calibri"/>
              </a:rPr>
              <a:t> </a:t>
            </a:r>
            <a:r>
              <a:rPr sz="907" i="1">
                <a:solidFill>
                  <a:srgbClr val="FFFFFF"/>
                </a:solidFill>
                <a:latin typeface="Calibri"/>
                <a:cs typeface="Calibri"/>
              </a:rPr>
              <a:t>to at</a:t>
            </a:r>
            <a:r>
              <a:rPr sz="907" i="1" spc="9">
                <a:solidFill>
                  <a:srgbClr val="FFFFFF"/>
                </a:solidFill>
                <a:latin typeface="Calibri"/>
                <a:cs typeface="Calibri"/>
              </a:rPr>
              <a:t> </a:t>
            </a:r>
            <a:r>
              <a:rPr sz="907" i="1" spc="-5">
                <a:solidFill>
                  <a:srgbClr val="FFFFFF"/>
                </a:solidFill>
                <a:latin typeface="Calibri"/>
                <a:cs typeface="Calibri"/>
              </a:rPr>
              <a:t>least</a:t>
            </a:r>
            <a:r>
              <a:rPr sz="907" i="1" spc="14">
                <a:solidFill>
                  <a:srgbClr val="FFFFFF"/>
                </a:solidFill>
                <a:latin typeface="Calibri"/>
                <a:cs typeface="Calibri"/>
              </a:rPr>
              <a:t> </a:t>
            </a:r>
            <a:r>
              <a:rPr sz="907" i="1" spc="-5">
                <a:solidFill>
                  <a:srgbClr val="FFFFFF"/>
                </a:solidFill>
                <a:latin typeface="Calibri"/>
                <a:cs typeface="Calibri"/>
              </a:rPr>
              <a:t>the</a:t>
            </a:r>
            <a:r>
              <a:rPr sz="907" i="1" spc="9">
                <a:solidFill>
                  <a:srgbClr val="FFFFFF"/>
                </a:solidFill>
                <a:latin typeface="Calibri"/>
                <a:cs typeface="Calibri"/>
              </a:rPr>
              <a:t> </a:t>
            </a:r>
            <a:r>
              <a:rPr sz="907" i="1" spc="-5">
                <a:solidFill>
                  <a:srgbClr val="FFFFFF"/>
                </a:solidFill>
                <a:latin typeface="Calibri"/>
                <a:cs typeface="Calibri"/>
              </a:rPr>
              <a:t>next</a:t>
            </a:r>
            <a:r>
              <a:rPr sz="907" i="1" spc="14">
                <a:solidFill>
                  <a:srgbClr val="FFFFFF"/>
                </a:solidFill>
                <a:latin typeface="Calibri"/>
                <a:cs typeface="Calibri"/>
              </a:rPr>
              <a:t> </a:t>
            </a:r>
            <a:r>
              <a:rPr sz="907" i="1" spc="-5">
                <a:solidFill>
                  <a:srgbClr val="FFFFFF"/>
                </a:solidFill>
                <a:latin typeface="Calibri"/>
                <a:cs typeface="Calibri"/>
              </a:rPr>
              <a:t>level</a:t>
            </a:r>
            <a:r>
              <a:rPr sz="907" i="1" spc="5">
                <a:solidFill>
                  <a:srgbClr val="FFFFFF"/>
                </a:solidFill>
                <a:latin typeface="Calibri"/>
                <a:cs typeface="Calibri"/>
              </a:rPr>
              <a:t> </a:t>
            </a:r>
            <a:r>
              <a:rPr sz="907" i="1">
                <a:solidFill>
                  <a:srgbClr val="FFFFFF"/>
                </a:solidFill>
                <a:latin typeface="Calibri"/>
                <a:cs typeface="Calibri"/>
              </a:rPr>
              <a:t>of</a:t>
            </a:r>
            <a:r>
              <a:rPr sz="907" i="1" spc="9">
                <a:solidFill>
                  <a:srgbClr val="FFFFFF"/>
                </a:solidFill>
                <a:latin typeface="Calibri"/>
                <a:cs typeface="Calibri"/>
              </a:rPr>
              <a:t> </a:t>
            </a:r>
            <a:r>
              <a:rPr sz="907" i="1" spc="-5">
                <a:solidFill>
                  <a:srgbClr val="FFFFFF"/>
                </a:solidFill>
                <a:latin typeface="Calibri"/>
                <a:cs typeface="Calibri"/>
              </a:rPr>
              <a:t>successful</a:t>
            </a:r>
            <a:r>
              <a:rPr sz="907" i="1">
                <a:solidFill>
                  <a:srgbClr val="FFFFFF"/>
                </a:solidFill>
                <a:latin typeface="Calibri"/>
                <a:cs typeface="Calibri"/>
              </a:rPr>
              <a:t> </a:t>
            </a:r>
            <a:r>
              <a:rPr sz="907" i="1" spc="-5">
                <a:solidFill>
                  <a:srgbClr val="FFFFFF"/>
                </a:solidFill>
                <a:latin typeface="Calibri"/>
                <a:cs typeface="Calibri"/>
              </a:rPr>
              <a:t>performance</a:t>
            </a:r>
            <a:endParaRPr sz="907">
              <a:latin typeface="Calibri"/>
              <a:cs typeface="Calibri"/>
            </a:endParaRPr>
          </a:p>
        </p:txBody>
      </p:sp>
      <p:sp>
        <p:nvSpPr>
          <p:cNvPr id="4" name="Rectangle 3">
            <a:extLst>
              <a:ext uri="{FF2B5EF4-FFF2-40B4-BE49-F238E27FC236}">
                <a16:creationId xmlns:a16="http://schemas.microsoft.com/office/drawing/2014/main" id="{2C841900-A95B-416D-B185-7A81060708A4}"/>
              </a:ext>
            </a:extLst>
          </p:cNvPr>
          <p:cNvSpPr/>
          <p:nvPr/>
        </p:nvSpPr>
        <p:spPr>
          <a:xfrm>
            <a:off x="4187989" y="368647"/>
            <a:ext cx="3692036" cy="538930"/>
          </a:xfrm>
          <a:prstGeom prst="rect">
            <a:avLst/>
          </a:prstGeom>
        </p:spPr>
        <p:txBody>
          <a:bodyPr wrap="none">
            <a:spAutoFit/>
          </a:bodyPr>
          <a:lstStyle/>
          <a:p>
            <a:r>
              <a:rPr lang="en-GB" sz="2902">
                <a:latin typeface="Comic Sans MS" panose="030F0702030302020204" pitchFamily="66" charset="0"/>
              </a:rPr>
              <a:t>They said WHAT!!!!!!</a:t>
            </a:r>
            <a:endParaRPr lang="en-GB" sz="2902"/>
          </a:p>
        </p:txBody>
      </p:sp>
      <p:sp>
        <p:nvSpPr>
          <p:cNvPr id="6" name="Cloud Callout 2">
            <a:extLst>
              <a:ext uri="{FF2B5EF4-FFF2-40B4-BE49-F238E27FC236}">
                <a16:creationId xmlns:a16="http://schemas.microsoft.com/office/drawing/2014/main" id="{12D2B961-9EB4-4DA4-B1C0-94BE81CBB9AE}"/>
              </a:ext>
            </a:extLst>
          </p:cNvPr>
          <p:cNvSpPr/>
          <p:nvPr/>
        </p:nvSpPr>
        <p:spPr>
          <a:xfrm rot="701852">
            <a:off x="6690780" y="1177343"/>
            <a:ext cx="2904840" cy="1545714"/>
          </a:xfrm>
          <a:prstGeom prst="cloudCallout">
            <a:avLst>
              <a:gd name="adj1" fmla="val 58043"/>
              <a:gd name="adj2" fmla="val 77780"/>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632"/>
          </a:p>
        </p:txBody>
      </p:sp>
      <p:pic>
        <p:nvPicPr>
          <p:cNvPr id="7" name="Picture 6">
            <a:extLst>
              <a:ext uri="{FF2B5EF4-FFF2-40B4-BE49-F238E27FC236}">
                <a16:creationId xmlns:a16="http://schemas.microsoft.com/office/drawing/2014/main" id="{B2F2B0E9-97C1-4414-810E-CCB1A59D7DF2}"/>
              </a:ext>
            </a:extLst>
          </p:cNvPr>
          <p:cNvPicPr>
            <a:picLocks noChangeAspect="1"/>
          </p:cNvPicPr>
          <p:nvPr/>
        </p:nvPicPr>
        <p:blipFill>
          <a:blip r:embed="rId2"/>
          <a:stretch>
            <a:fillRect/>
          </a:stretch>
        </p:blipFill>
        <p:spPr>
          <a:xfrm>
            <a:off x="1247607" y="626622"/>
            <a:ext cx="1492750" cy="1392116"/>
          </a:xfrm>
          <a:prstGeom prst="rect">
            <a:avLst/>
          </a:prstGeom>
        </p:spPr>
      </p:pic>
      <p:pic>
        <p:nvPicPr>
          <p:cNvPr id="5" name="Picture 4"/>
          <p:cNvPicPr>
            <a:picLocks noChangeAspect="1"/>
          </p:cNvPicPr>
          <p:nvPr/>
        </p:nvPicPr>
        <p:blipFill>
          <a:blip r:embed="rId3"/>
          <a:stretch>
            <a:fillRect/>
          </a:stretch>
        </p:blipFill>
        <p:spPr>
          <a:xfrm>
            <a:off x="6012275" y="3429000"/>
            <a:ext cx="4223630" cy="2798479"/>
          </a:xfrm>
          <a:prstGeom prst="rect">
            <a:avLst/>
          </a:prstGeom>
        </p:spPr>
      </p:pic>
      <p:pic>
        <p:nvPicPr>
          <p:cNvPr id="9" name="Picture 8"/>
          <p:cNvPicPr>
            <a:picLocks noChangeAspect="1"/>
          </p:cNvPicPr>
          <p:nvPr/>
        </p:nvPicPr>
        <p:blipFill>
          <a:blip r:embed="rId4"/>
          <a:stretch>
            <a:fillRect/>
          </a:stretch>
        </p:blipFill>
        <p:spPr>
          <a:xfrm>
            <a:off x="2157401" y="3606877"/>
            <a:ext cx="3247617" cy="2530723"/>
          </a:xfrm>
          <a:prstGeom prst="rect">
            <a:avLst/>
          </a:prstGeom>
        </p:spPr>
      </p:pic>
      <p:sp>
        <p:nvSpPr>
          <p:cNvPr id="10" name="Cloud Callout 2">
            <a:extLst>
              <a:ext uri="{FF2B5EF4-FFF2-40B4-BE49-F238E27FC236}">
                <a16:creationId xmlns:a16="http://schemas.microsoft.com/office/drawing/2014/main" id="{12D2B961-9EB4-4DA4-B1C0-94BE81CBB9AE}"/>
              </a:ext>
            </a:extLst>
          </p:cNvPr>
          <p:cNvSpPr/>
          <p:nvPr/>
        </p:nvSpPr>
        <p:spPr>
          <a:xfrm rot="701852">
            <a:off x="2728823" y="1714203"/>
            <a:ext cx="2904840" cy="1545714"/>
          </a:xfrm>
          <a:prstGeom prst="cloudCallout">
            <a:avLst>
              <a:gd name="adj1" fmla="val -23549"/>
              <a:gd name="adj2" fmla="val 91267"/>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632"/>
          </a:p>
        </p:txBody>
      </p:sp>
      <p:pic>
        <p:nvPicPr>
          <p:cNvPr id="8" name="Picture 7" descr="A drawing of a cartoon character&#10;&#10;Description automatically generated">
            <a:extLst>
              <a:ext uri="{FF2B5EF4-FFF2-40B4-BE49-F238E27FC236}">
                <a16:creationId xmlns:a16="http://schemas.microsoft.com/office/drawing/2014/main" id="{327E0DE3-1406-4759-8750-32057CE6C9F3}"/>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877919" y="107816"/>
            <a:ext cx="1773802" cy="666705"/>
          </a:xfrm>
          <a:prstGeom prst="rect">
            <a:avLst/>
          </a:prstGeom>
        </p:spPr>
      </p:pic>
    </p:spTree>
    <p:extLst>
      <p:ext uri="{BB962C8B-B14F-4D97-AF65-F5344CB8AC3E}">
        <p14:creationId xmlns:p14="http://schemas.microsoft.com/office/powerpoint/2010/main" val="232523909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B2F2B0E9-97C1-4414-810E-CCB1A59D7DF2}"/>
              </a:ext>
            </a:extLst>
          </p:cNvPr>
          <p:cNvPicPr>
            <a:picLocks noChangeAspect="1"/>
          </p:cNvPicPr>
          <p:nvPr/>
        </p:nvPicPr>
        <p:blipFill>
          <a:blip r:embed="rId2"/>
          <a:stretch>
            <a:fillRect/>
          </a:stretch>
        </p:blipFill>
        <p:spPr>
          <a:xfrm>
            <a:off x="278235" y="416192"/>
            <a:ext cx="1695450" cy="1581150"/>
          </a:xfrm>
          <a:prstGeom prst="rect">
            <a:avLst/>
          </a:prstGeom>
        </p:spPr>
      </p:pic>
      <p:sp>
        <p:nvSpPr>
          <p:cNvPr id="4" name="TextBox 3"/>
          <p:cNvSpPr txBox="1"/>
          <p:nvPr/>
        </p:nvSpPr>
        <p:spPr>
          <a:xfrm>
            <a:off x="278235" y="992778"/>
            <a:ext cx="11299371" cy="830997"/>
          </a:xfrm>
          <a:prstGeom prst="rect">
            <a:avLst/>
          </a:prstGeom>
          <a:noFill/>
        </p:spPr>
        <p:txBody>
          <a:bodyPr wrap="square" rtlCol="0">
            <a:spAutoFit/>
          </a:bodyPr>
          <a:lstStyle/>
          <a:p>
            <a:pPr algn="ctr"/>
            <a:r>
              <a:rPr lang="en-GB" sz="2400">
                <a:latin typeface="Comic Sans MS" panose="030F0702030302020204" pitchFamily="66" charset="0"/>
              </a:rPr>
              <a:t>Changing adolescent body is a theme within </a:t>
            </a:r>
          </a:p>
          <a:p>
            <a:pPr algn="ctr"/>
            <a:r>
              <a:rPr lang="en-GB" sz="2400">
                <a:latin typeface="Comic Sans MS" panose="030F0702030302020204" pitchFamily="66" charset="0"/>
              </a:rPr>
              <a:t>Physical Health and Mental Wellbeing</a:t>
            </a:r>
          </a:p>
        </p:txBody>
      </p:sp>
      <p:sp>
        <p:nvSpPr>
          <p:cNvPr id="5" name="Rectangle 4"/>
          <p:cNvSpPr/>
          <p:nvPr/>
        </p:nvSpPr>
        <p:spPr>
          <a:xfrm>
            <a:off x="849086" y="3444846"/>
            <a:ext cx="10528662" cy="1631216"/>
          </a:xfrm>
          <a:prstGeom prst="rect">
            <a:avLst/>
          </a:prstGeom>
        </p:spPr>
        <p:txBody>
          <a:bodyPr wrap="square">
            <a:spAutoFit/>
          </a:bodyPr>
          <a:lstStyle/>
          <a:p>
            <a:r>
              <a:rPr lang="en-GB" sz="2000">
                <a:latin typeface="Comic Sans MS" panose="030F0702030302020204" pitchFamily="66" charset="0"/>
              </a:rPr>
              <a:t>H8a - Changing adolescent body - key facts about puberty and the changing adolescent body, particularly from age 9 through to age 11, including physical and emotional changes. </a:t>
            </a:r>
          </a:p>
          <a:p>
            <a:endParaRPr lang="en-GB" sz="2000">
              <a:latin typeface="Comic Sans MS" panose="030F0702030302020204" pitchFamily="66" charset="0"/>
            </a:endParaRPr>
          </a:p>
          <a:p>
            <a:r>
              <a:rPr lang="en-GB" sz="2000">
                <a:latin typeface="Comic Sans MS" panose="030F0702030302020204" pitchFamily="66" charset="0"/>
              </a:rPr>
              <a:t>H8b - about menstrual wellbeing including the key facts about the menstrual cycle.</a:t>
            </a:r>
          </a:p>
        </p:txBody>
      </p:sp>
      <p:sp>
        <p:nvSpPr>
          <p:cNvPr id="6" name="TextBox 5"/>
          <p:cNvSpPr txBox="1"/>
          <p:nvPr/>
        </p:nvSpPr>
        <p:spPr>
          <a:xfrm>
            <a:off x="2730137" y="2397929"/>
            <a:ext cx="6139543" cy="584775"/>
          </a:xfrm>
          <a:prstGeom prst="rect">
            <a:avLst/>
          </a:prstGeom>
          <a:noFill/>
        </p:spPr>
        <p:txBody>
          <a:bodyPr wrap="square" rtlCol="0">
            <a:spAutoFit/>
          </a:bodyPr>
          <a:lstStyle/>
          <a:p>
            <a:r>
              <a:rPr lang="en-GB" sz="1600">
                <a:latin typeface="Comic Sans MS" panose="030F0702030302020204" pitchFamily="66" charset="0"/>
              </a:rPr>
              <a:t>These are the </a:t>
            </a:r>
            <a:r>
              <a:rPr lang="en-GB" sz="1600" err="1">
                <a:latin typeface="Comic Sans MS" panose="030F0702030302020204" pitchFamily="66" charset="0"/>
              </a:rPr>
              <a:t>DfE</a:t>
            </a:r>
            <a:r>
              <a:rPr lang="en-GB" sz="1600">
                <a:latin typeface="Comic Sans MS" panose="030F0702030302020204" pitchFamily="66" charset="0"/>
              </a:rPr>
              <a:t> statements that are also referenced on the </a:t>
            </a:r>
            <a:r>
              <a:rPr lang="en-GB" sz="1600" err="1">
                <a:latin typeface="Comic Sans MS" panose="030F0702030302020204" pitchFamily="66" charset="0"/>
              </a:rPr>
              <a:t>RoSIS</a:t>
            </a:r>
            <a:r>
              <a:rPr lang="en-GB" sz="1600">
                <a:latin typeface="Comic Sans MS" panose="030F0702030302020204" pitchFamily="66" charset="0"/>
              </a:rPr>
              <a:t> scheme of work </a:t>
            </a:r>
          </a:p>
        </p:txBody>
      </p:sp>
      <p:sp>
        <p:nvSpPr>
          <p:cNvPr id="7" name="TextBox 6"/>
          <p:cNvSpPr txBox="1"/>
          <p:nvPr/>
        </p:nvSpPr>
        <p:spPr>
          <a:xfrm>
            <a:off x="549833" y="2285917"/>
            <a:ext cx="2847703" cy="369332"/>
          </a:xfrm>
          <a:prstGeom prst="rect">
            <a:avLst/>
          </a:prstGeom>
          <a:noFill/>
        </p:spPr>
        <p:txBody>
          <a:bodyPr wrap="square" rtlCol="0">
            <a:spAutoFit/>
          </a:bodyPr>
          <a:lstStyle/>
          <a:p>
            <a:r>
              <a:rPr lang="en-GB" b="1">
                <a:latin typeface="Comic Sans MS" panose="030F0702030302020204" pitchFamily="66" charset="0"/>
              </a:rPr>
              <a:t>H for health</a:t>
            </a:r>
          </a:p>
        </p:txBody>
      </p:sp>
      <p:sp>
        <p:nvSpPr>
          <p:cNvPr id="9" name="Rectangle 8"/>
          <p:cNvSpPr/>
          <p:nvPr/>
        </p:nvSpPr>
        <p:spPr>
          <a:xfrm>
            <a:off x="549833" y="5891337"/>
            <a:ext cx="3098925" cy="369332"/>
          </a:xfrm>
          <a:prstGeom prst="rect">
            <a:avLst/>
          </a:prstGeom>
        </p:spPr>
        <p:txBody>
          <a:bodyPr wrap="none">
            <a:spAutoFit/>
          </a:bodyPr>
          <a:lstStyle/>
          <a:p>
            <a:r>
              <a:rPr lang="en-GB" b="1">
                <a:latin typeface="Comic Sans MS" panose="030F0702030302020204" pitchFamily="66" charset="0"/>
              </a:rPr>
              <a:t>Numbers for each theme </a:t>
            </a:r>
          </a:p>
        </p:txBody>
      </p:sp>
      <p:sp>
        <p:nvSpPr>
          <p:cNvPr id="10" name="Rectangle 9"/>
          <p:cNvSpPr/>
          <p:nvPr/>
        </p:nvSpPr>
        <p:spPr>
          <a:xfrm>
            <a:off x="5055325" y="5645926"/>
            <a:ext cx="4216219" cy="369332"/>
          </a:xfrm>
          <a:prstGeom prst="rect">
            <a:avLst/>
          </a:prstGeom>
        </p:spPr>
        <p:txBody>
          <a:bodyPr wrap="none">
            <a:spAutoFit/>
          </a:bodyPr>
          <a:lstStyle/>
          <a:p>
            <a:r>
              <a:rPr lang="en-GB" b="1">
                <a:latin typeface="Comic Sans MS" panose="030F0702030302020204" pitchFamily="66" charset="0"/>
              </a:rPr>
              <a:t>Lower case letters for each section</a:t>
            </a:r>
          </a:p>
        </p:txBody>
      </p:sp>
      <p:sp>
        <p:nvSpPr>
          <p:cNvPr id="11" name="Down Arrow 10"/>
          <p:cNvSpPr/>
          <p:nvPr/>
        </p:nvSpPr>
        <p:spPr>
          <a:xfrm>
            <a:off x="849086" y="2690316"/>
            <a:ext cx="352697" cy="754530"/>
          </a:xfrm>
          <a:prstGeom prst="downArrow">
            <a:avLst/>
          </a:prstGeom>
          <a:solidFill>
            <a:schemeClr val="accent6"/>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Down Arrow 11"/>
          <p:cNvSpPr/>
          <p:nvPr/>
        </p:nvSpPr>
        <p:spPr>
          <a:xfrm rot="10800000">
            <a:off x="1025434" y="4959110"/>
            <a:ext cx="352697" cy="754530"/>
          </a:xfrm>
          <a:prstGeom prst="downArrow">
            <a:avLst/>
          </a:prstGeom>
          <a:solidFill>
            <a:schemeClr val="accent6"/>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 name="Down Arrow 12"/>
          <p:cNvSpPr/>
          <p:nvPr/>
        </p:nvSpPr>
        <p:spPr>
          <a:xfrm rot="6439986">
            <a:off x="3129156" y="3621764"/>
            <a:ext cx="352697" cy="3895353"/>
          </a:xfrm>
          <a:prstGeom prst="downArrow">
            <a:avLst/>
          </a:prstGeom>
          <a:solidFill>
            <a:schemeClr val="accent6"/>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3" name="Picture 2" descr="A drawing of a cartoon character&#10;&#10;Description automatically generated">
            <a:extLst>
              <a:ext uri="{FF2B5EF4-FFF2-40B4-BE49-F238E27FC236}">
                <a16:creationId xmlns:a16="http://schemas.microsoft.com/office/drawing/2014/main" id="{CCCEB469-EF33-422C-9D64-42D46C2ADB6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949357" y="536442"/>
            <a:ext cx="1773802" cy="666705"/>
          </a:xfrm>
          <a:prstGeom prst="rect">
            <a:avLst/>
          </a:prstGeom>
        </p:spPr>
      </p:pic>
    </p:spTree>
    <p:extLst>
      <p:ext uri="{BB962C8B-B14F-4D97-AF65-F5344CB8AC3E}">
        <p14:creationId xmlns:p14="http://schemas.microsoft.com/office/powerpoint/2010/main" val="17496630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9"/>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2"/>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0"/>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9" grpId="0"/>
      <p:bldP spid="10" grpId="0"/>
      <p:bldP spid="11" grpId="0" animBg="1"/>
      <p:bldP spid="12" grpId="0" animBg="1"/>
      <p:bldP spid="13" grpId="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1521466" y="6355195"/>
            <a:ext cx="9013865" cy="290807"/>
          </a:xfrm>
          <a:prstGeom prst="rect">
            <a:avLst/>
          </a:prstGeom>
        </p:spPr>
        <p:txBody>
          <a:bodyPr vert="horz" wrap="square" lIns="0" tIns="11516" rIns="0" bIns="0" rtlCol="0">
            <a:spAutoFit/>
          </a:bodyPr>
          <a:lstStyle/>
          <a:p>
            <a:pPr marL="576" algn="ctr">
              <a:spcBef>
                <a:spcPts val="91"/>
              </a:spcBef>
            </a:pPr>
            <a:r>
              <a:rPr sz="907" b="1" i="1" spc="-5">
                <a:solidFill>
                  <a:srgbClr val="FFFFFF"/>
                </a:solidFill>
                <a:latin typeface="Calibri"/>
                <a:cs typeface="Calibri"/>
              </a:rPr>
              <a:t>Rotherham School Improvement Partnership</a:t>
            </a:r>
            <a:r>
              <a:rPr sz="907" b="1" i="1" spc="5">
                <a:solidFill>
                  <a:srgbClr val="FFFFFF"/>
                </a:solidFill>
                <a:latin typeface="Calibri"/>
                <a:cs typeface="Calibri"/>
              </a:rPr>
              <a:t> </a:t>
            </a:r>
            <a:r>
              <a:rPr sz="907" b="1" i="1" spc="-5">
                <a:solidFill>
                  <a:srgbClr val="FFFFFF"/>
                </a:solidFill>
                <a:latin typeface="Calibri"/>
                <a:cs typeface="Calibri"/>
              </a:rPr>
              <a:t>Mission:</a:t>
            </a:r>
            <a:endParaRPr sz="907">
              <a:latin typeface="Calibri"/>
              <a:cs typeface="Calibri"/>
            </a:endParaRPr>
          </a:p>
          <a:p>
            <a:pPr algn="ctr">
              <a:spcBef>
                <a:spcPts val="23"/>
              </a:spcBef>
            </a:pPr>
            <a:r>
              <a:rPr sz="907" i="1" spc="-5">
                <a:solidFill>
                  <a:srgbClr val="FFFFFF"/>
                </a:solidFill>
                <a:latin typeface="Calibri"/>
                <a:cs typeface="Calibri"/>
              </a:rPr>
              <a:t>all</a:t>
            </a:r>
            <a:r>
              <a:rPr sz="907" i="1" spc="9">
                <a:solidFill>
                  <a:srgbClr val="FFFFFF"/>
                </a:solidFill>
                <a:latin typeface="Calibri"/>
                <a:cs typeface="Calibri"/>
              </a:rPr>
              <a:t> </a:t>
            </a:r>
            <a:r>
              <a:rPr sz="907" i="1" spc="-5">
                <a:solidFill>
                  <a:srgbClr val="FFFFFF"/>
                </a:solidFill>
                <a:latin typeface="Calibri"/>
                <a:cs typeface="Calibri"/>
              </a:rPr>
              <a:t>students</a:t>
            </a:r>
            <a:r>
              <a:rPr sz="907" i="1" spc="5">
                <a:solidFill>
                  <a:srgbClr val="FFFFFF"/>
                </a:solidFill>
                <a:latin typeface="Calibri"/>
                <a:cs typeface="Calibri"/>
              </a:rPr>
              <a:t> </a:t>
            </a:r>
            <a:r>
              <a:rPr sz="907" i="1" spc="-5">
                <a:solidFill>
                  <a:srgbClr val="FFFFFF"/>
                </a:solidFill>
                <a:latin typeface="Calibri"/>
                <a:cs typeface="Calibri"/>
              </a:rPr>
              <a:t>making</a:t>
            </a:r>
            <a:r>
              <a:rPr sz="907" i="1" spc="9">
                <a:solidFill>
                  <a:srgbClr val="FFFFFF"/>
                </a:solidFill>
                <a:latin typeface="Calibri"/>
                <a:cs typeface="Calibri"/>
              </a:rPr>
              <a:t> </a:t>
            </a:r>
            <a:r>
              <a:rPr sz="907" i="1">
                <a:solidFill>
                  <a:srgbClr val="FFFFFF"/>
                </a:solidFill>
                <a:latin typeface="Calibri"/>
                <a:cs typeface="Calibri"/>
              </a:rPr>
              <a:t>at</a:t>
            </a:r>
            <a:r>
              <a:rPr sz="907" i="1" spc="9">
                <a:solidFill>
                  <a:srgbClr val="FFFFFF"/>
                </a:solidFill>
                <a:latin typeface="Calibri"/>
                <a:cs typeface="Calibri"/>
              </a:rPr>
              <a:t> </a:t>
            </a:r>
            <a:r>
              <a:rPr sz="907" i="1" spc="-5">
                <a:solidFill>
                  <a:srgbClr val="FFFFFF"/>
                </a:solidFill>
                <a:latin typeface="Calibri"/>
                <a:cs typeface="Calibri"/>
              </a:rPr>
              <a:t>least</a:t>
            </a:r>
            <a:r>
              <a:rPr sz="907" i="1" spc="9">
                <a:solidFill>
                  <a:srgbClr val="FFFFFF"/>
                </a:solidFill>
                <a:latin typeface="Calibri"/>
                <a:cs typeface="Calibri"/>
              </a:rPr>
              <a:t> </a:t>
            </a:r>
            <a:r>
              <a:rPr sz="907" i="1" spc="-5">
                <a:solidFill>
                  <a:srgbClr val="FFFFFF"/>
                </a:solidFill>
                <a:latin typeface="Calibri"/>
                <a:cs typeface="Calibri"/>
              </a:rPr>
              <a:t>good</a:t>
            </a:r>
            <a:r>
              <a:rPr sz="907" i="1" spc="9">
                <a:solidFill>
                  <a:srgbClr val="FFFFFF"/>
                </a:solidFill>
                <a:latin typeface="Calibri"/>
                <a:cs typeface="Calibri"/>
              </a:rPr>
              <a:t> </a:t>
            </a:r>
            <a:r>
              <a:rPr sz="907" i="1" spc="-5">
                <a:solidFill>
                  <a:srgbClr val="FFFFFF"/>
                </a:solidFill>
                <a:latin typeface="Calibri"/>
                <a:cs typeface="Calibri"/>
              </a:rPr>
              <a:t>progress;</a:t>
            </a:r>
            <a:r>
              <a:rPr sz="907" i="1" spc="9">
                <a:solidFill>
                  <a:srgbClr val="FFFFFF"/>
                </a:solidFill>
                <a:latin typeface="Calibri"/>
                <a:cs typeface="Calibri"/>
              </a:rPr>
              <a:t> </a:t>
            </a:r>
            <a:r>
              <a:rPr sz="907" i="1">
                <a:solidFill>
                  <a:srgbClr val="FFFFFF"/>
                </a:solidFill>
                <a:latin typeface="Calibri"/>
                <a:cs typeface="Calibri"/>
              </a:rPr>
              <a:t>no</a:t>
            </a:r>
            <a:r>
              <a:rPr sz="907" i="1" spc="5">
                <a:solidFill>
                  <a:srgbClr val="FFFFFF"/>
                </a:solidFill>
                <a:latin typeface="Calibri"/>
                <a:cs typeface="Calibri"/>
              </a:rPr>
              <a:t> </a:t>
            </a:r>
            <a:r>
              <a:rPr sz="907" i="1" spc="-5">
                <a:solidFill>
                  <a:srgbClr val="FFFFFF"/>
                </a:solidFill>
                <a:latin typeface="Calibri"/>
                <a:cs typeface="Calibri"/>
              </a:rPr>
              <a:t>underperforming</a:t>
            </a:r>
            <a:r>
              <a:rPr sz="907" i="1" spc="14">
                <a:solidFill>
                  <a:srgbClr val="FFFFFF"/>
                </a:solidFill>
                <a:latin typeface="Calibri"/>
                <a:cs typeface="Calibri"/>
              </a:rPr>
              <a:t> </a:t>
            </a:r>
            <a:r>
              <a:rPr sz="907" i="1" spc="-5">
                <a:solidFill>
                  <a:srgbClr val="FFFFFF"/>
                </a:solidFill>
                <a:latin typeface="Calibri"/>
                <a:cs typeface="Calibri"/>
              </a:rPr>
              <a:t>cohorts;</a:t>
            </a:r>
            <a:r>
              <a:rPr sz="907" i="1" spc="14">
                <a:solidFill>
                  <a:srgbClr val="FFFFFF"/>
                </a:solidFill>
                <a:latin typeface="Calibri"/>
                <a:cs typeface="Calibri"/>
              </a:rPr>
              <a:t> </a:t>
            </a:r>
            <a:r>
              <a:rPr sz="907" i="1" spc="-5">
                <a:solidFill>
                  <a:srgbClr val="FFFFFF"/>
                </a:solidFill>
                <a:latin typeface="Calibri"/>
                <a:cs typeface="Calibri"/>
              </a:rPr>
              <a:t>all</a:t>
            </a:r>
            <a:r>
              <a:rPr sz="907" i="1" spc="14">
                <a:solidFill>
                  <a:srgbClr val="FFFFFF"/>
                </a:solidFill>
                <a:latin typeface="Calibri"/>
                <a:cs typeface="Calibri"/>
              </a:rPr>
              <a:t> </a:t>
            </a:r>
            <a:r>
              <a:rPr sz="907" i="1" spc="-5">
                <a:solidFill>
                  <a:srgbClr val="FFFFFF"/>
                </a:solidFill>
                <a:latin typeface="Calibri"/>
                <a:cs typeface="Calibri"/>
              </a:rPr>
              <a:t>teachers</a:t>
            </a:r>
            <a:r>
              <a:rPr sz="907" i="1" spc="9">
                <a:solidFill>
                  <a:srgbClr val="FFFFFF"/>
                </a:solidFill>
                <a:latin typeface="Calibri"/>
                <a:cs typeface="Calibri"/>
              </a:rPr>
              <a:t> </a:t>
            </a:r>
            <a:r>
              <a:rPr sz="907" i="1" spc="-5">
                <a:solidFill>
                  <a:srgbClr val="FFFFFF"/>
                </a:solidFill>
                <a:latin typeface="Calibri"/>
                <a:cs typeface="Calibri"/>
              </a:rPr>
              <a:t>delivering</a:t>
            </a:r>
            <a:r>
              <a:rPr sz="907" i="1" spc="14">
                <a:solidFill>
                  <a:srgbClr val="FFFFFF"/>
                </a:solidFill>
                <a:latin typeface="Calibri"/>
                <a:cs typeface="Calibri"/>
              </a:rPr>
              <a:t> </a:t>
            </a:r>
            <a:r>
              <a:rPr sz="907" i="1">
                <a:solidFill>
                  <a:srgbClr val="FFFFFF"/>
                </a:solidFill>
                <a:latin typeface="Calibri"/>
                <a:cs typeface="Calibri"/>
              </a:rPr>
              <a:t>at</a:t>
            </a:r>
            <a:r>
              <a:rPr sz="907" i="1" spc="9">
                <a:solidFill>
                  <a:srgbClr val="FFFFFF"/>
                </a:solidFill>
                <a:latin typeface="Calibri"/>
                <a:cs typeface="Calibri"/>
              </a:rPr>
              <a:t> </a:t>
            </a:r>
            <a:r>
              <a:rPr sz="907" i="1" spc="-5">
                <a:solidFill>
                  <a:srgbClr val="FFFFFF"/>
                </a:solidFill>
                <a:latin typeface="Calibri"/>
                <a:cs typeface="Calibri"/>
              </a:rPr>
              <a:t>least</a:t>
            </a:r>
            <a:r>
              <a:rPr sz="907" i="1" spc="14">
                <a:solidFill>
                  <a:srgbClr val="FFFFFF"/>
                </a:solidFill>
                <a:latin typeface="Calibri"/>
                <a:cs typeface="Calibri"/>
              </a:rPr>
              <a:t> </a:t>
            </a:r>
            <a:r>
              <a:rPr sz="907" i="1" spc="-5">
                <a:solidFill>
                  <a:srgbClr val="FFFFFF"/>
                </a:solidFill>
                <a:latin typeface="Calibri"/>
                <a:cs typeface="Calibri"/>
              </a:rPr>
              <a:t>good</a:t>
            </a:r>
            <a:r>
              <a:rPr sz="907" i="1" spc="9">
                <a:solidFill>
                  <a:srgbClr val="FFFFFF"/>
                </a:solidFill>
                <a:latin typeface="Calibri"/>
                <a:cs typeface="Calibri"/>
              </a:rPr>
              <a:t> </a:t>
            </a:r>
            <a:r>
              <a:rPr sz="907" i="1" spc="-5">
                <a:solidFill>
                  <a:srgbClr val="FFFFFF"/>
                </a:solidFill>
                <a:latin typeface="Calibri"/>
                <a:cs typeface="Calibri"/>
              </a:rPr>
              <a:t>learning;</a:t>
            </a:r>
            <a:r>
              <a:rPr sz="907" i="1" spc="14">
                <a:solidFill>
                  <a:srgbClr val="FFFFFF"/>
                </a:solidFill>
                <a:latin typeface="Calibri"/>
                <a:cs typeface="Calibri"/>
              </a:rPr>
              <a:t> </a:t>
            </a:r>
            <a:r>
              <a:rPr sz="907" i="1" spc="-5">
                <a:solidFill>
                  <a:srgbClr val="FFFFFF"/>
                </a:solidFill>
                <a:latin typeface="Calibri"/>
                <a:cs typeface="Calibri"/>
              </a:rPr>
              <a:t>and</a:t>
            </a:r>
            <a:r>
              <a:rPr sz="907" i="1" spc="5">
                <a:solidFill>
                  <a:srgbClr val="FFFFFF"/>
                </a:solidFill>
                <a:latin typeface="Calibri"/>
                <a:cs typeface="Calibri"/>
              </a:rPr>
              <a:t> </a:t>
            </a:r>
            <a:r>
              <a:rPr sz="907" i="1" spc="-5">
                <a:solidFill>
                  <a:srgbClr val="FFFFFF"/>
                </a:solidFill>
                <a:latin typeface="Calibri"/>
                <a:cs typeface="Calibri"/>
              </a:rPr>
              <a:t>all</a:t>
            </a:r>
            <a:r>
              <a:rPr sz="907" i="1" spc="14">
                <a:solidFill>
                  <a:srgbClr val="FFFFFF"/>
                </a:solidFill>
                <a:latin typeface="Calibri"/>
                <a:cs typeface="Calibri"/>
              </a:rPr>
              <a:t> </a:t>
            </a:r>
            <a:r>
              <a:rPr sz="907" i="1" spc="-5">
                <a:solidFill>
                  <a:srgbClr val="FFFFFF"/>
                </a:solidFill>
                <a:latin typeface="Calibri"/>
                <a:cs typeface="Calibri"/>
              </a:rPr>
              <a:t>schools</a:t>
            </a:r>
            <a:r>
              <a:rPr sz="907" i="1" spc="9">
                <a:solidFill>
                  <a:srgbClr val="FFFFFF"/>
                </a:solidFill>
                <a:latin typeface="Calibri"/>
                <a:cs typeface="Calibri"/>
              </a:rPr>
              <a:t> </a:t>
            </a:r>
            <a:r>
              <a:rPr sz="907" i="1" spc="-5">
                <a:solidFill>
                  <a:srgbClr val="FFFFFF"/>
                </a:solidFill>
                <a:latin typeface="Calibri"/>
                <a:cs typeface="Calibri"/>
              </a:rPr>
              <a:t>moving</a:t>
            </a:r>
            <a:r>
              <a:rPr sz="907" i="1" spc="9">
                <a:solidFill>
                  <a:srgbClr val="FFFFFF"/>
                </a:solidFill>
                <a:latin typeface="Calibri"/>
                <a:cs typeface="Calibri"/>
              </a:rPr>
              <a:t> </a:t>
            </a:r>
            <a:r>
              <a:rPr sz="907" i="1">
                <a:solidFill>
                  <a:srgbClr val="FFFFFF"/>
                </a:solidFill>
                <a:latin typeface="Calibri"/>
                <a:cs typeface="Calibri"/>
              </a:rPr>
              <a:t>to at</a:t>
            </a:r>
            <a:r>
              <a:rPr sz="907" i="1" spc="9">
                <a:solidFill>
                  <a:srgbClr val="FFFFFF"/>
                </a:solidFill>
                <a:latin typeface="Calibri"/>
                <a:cs typeface="Calibri"/>
              </a:rPr>
              <a:t> </a:t>
            </a:r>
            <a:r>
              <a:rPr sz="907" i="1" spc="-5">
                <a:solidFill>
                  <a:srgbClr val="FFFFFF"/>
                </a:solidFill>
                <a:latin typeface="Calibri"/>
                <a:cs typeface="Calibri"/>
              </a:rPr>
              <a:t>least</a:t>
            </a:r>
            <a:r>
              <a:rPr sz="907" i="1" spc="14">
                <a:solidFill>
                  <a:srgbClr val="FFFFFF"/>
                </a:solidFill>
                <a:latin typeface="Calibri"/>
                <a:cs typeface="Calibri"/>
              </a:rPr>
              <a:t> </a:t>
            </a:r>
            <a:r>
              <a:rPr sz="907" i="1" spc="-5">
                <a:solidFill>
                  <a:srgbClr val="FFFFFF"/>
                </a:solidFill>
                <a:latin typeface="Calibri"/>
                <a:cs typeface="Calibri"/>
              </a:rPr>
              <a:t>the</a:t>
            </a:r>
            <a:r>
              <a:rPr sz="907" i="1" spc="9">
                <a:solidFill>
                  <a:srgbClr val="FFFFFF"/>
                </a:solidFill>
                <a:latin typeface="Calibri"/>
                <a:cs typeface="Calibri"/>
              </a:rPr>
              <a:t> </a:t>
            </a:r>
            <a:r>
              <a:rPr sz="907" i="1" spc="-5">
                <a:solidFill>
                  <a:srgbClr val="FFFFFF"/>
                </a:solidFill>
                <a:latin typeface="Calibri"/>
                <a:cs typeface="Calibri"/>
              </a:rPr>
              <a:t>next</a:t>
            </a:r>
            <a:r>
              <a:rPr sz="907" i="1" spc="14">
                <a:solidFill>
                  <a:srgbClr val="FFFFFF"/>
                </a:solidFill>
                <a:latin typeface="Calibri"/>
                <a:cs typeface="Calibri"/>
              </a:rPr>
              <a:t> </a:t>
            </a:r>
            <a:r>
              <a:rPr sz="907" i="1" spc="-5">
                <a:solidFill>
                  <a:srgbClr val="FFFFFF"/>
                </a:solidFill>
                <a:latin typeface="Calibri"/>
                <a:cs typeface="Calibri"/>
              </a:rPr>
              <a:t>level</a:t>
            </a:r>
            <a:r>
              <a:rPr sz="907" i="1" spc="5">
                <a:solidFill>
                  <a:srgbClr val="FFFFFF"/>
                </a:solidFill>
                <a:latin typeface="Calibri"/>
                <a:cs typeface="Calibri"/>
              </a:rPr>
              <a:t> </a:t>
            </a:r>
            <a:r>
              <a:rPr sz="907" i="1">
                <a:solidFill>
                  <a:srgbClr val="FFFFFF"/>
                </a:solidFill>
                <a:latin typeface="Calibri"/>
                <a:cs typeface="Calibri"/>
              </a:rPr>
              <a:t>of</a:t>
            </a:r>
            <a:r>
              <a:rPr sz="907" i="1" spc="9">
                <a:solidFill>
                  <a:srgbClr val="FFFFFF"/>
                </a:solidFill>
                <a:latin typeface="Calibri"/>
                <a:cs typeface="Calibri"/>
              </a:rPr>
              <a:t> </a:t>
            </a:r>
            <a:r>
              <a:rPr sz="907" i="1" spc="-5">
                <a:solidFill>
                  <a:srgbClr val="FFFFFF"/>
                </a:solidFill>
                <a:latin typeface="Calibri"/>
                <a:cs typeface="Calibri"/>
              </a:rPr>
              <a:t>successful</a:t>
            </a:r>
            <a:r>
              <a:rPr sz="907" i="1">
                <a:solidFill>
                  <a:srgbClr val="FFFFFF"/>
                </a:solidFill>
                <a:latin typeface="Calibri"/>
                <a:cs typeface="Calibri"/>
              </a:rPr>
              <a:t> </a:t>
            </a:r>
            <a:r>
              <a:rPr sz="907" i="1" spc="-5">
                <a:solidFill>
                  <a:srgbClr val="FFFFFF"/>
                </a:solidFill>
                <a:latin typeface="Calibri"/>
                <a:cs typeface="Calibri"/>
              </a:rPr>
              <a:t>performance</a:t>
            </a:r>
            <a:endParaRPr sz="907">
              <a:latin typeface="Calibri"/>
              <a:cs typeface="Calibri"/>
            </a:endParaRPr>
          </a:p>
        </p:txBody>
      </p:sp>
      <p:sp>
        <p:nvSpPr>
          <p:cNvPr id="4" name="Rectangle 3">
            <a:extLst>
              <a:ext uri="{FF2B5EF4-FFF2-40B4-BE49-F238E27FC236}">
                <a16:creationId xmlns:a16="http://schemas.microsoft.com/office/drawing/2014/main" id="{2C841900-A95B-416D-B185-7A81060708A4}"/>
              </a:ext>
            </a:extLst>
          </p:cNvPr>
          <p:cNvSpPr/>
          <p:nvPr/>
        </p:nvSpPr>
        <p:spPr>
          <a:xfrm>
            <a:off x="4187989" y="368647"/>
            <a:ext cx="3692036" cy="538930"/>
          </a:xfrm>
          <a:prstGeom prst="rect">
            <a:avLst/>
          </a:prstGeom>
        </p:spPr>
        <p:txBody>
          <a:bodyPr wrap="none">
            <a:spAutoFit/>
          </a:bodyPr>
          <a:lstStyle/>
          <a:p>
            <a:r>
              <a:rPr lang="en-GB" sz="2902">
                <a:latin typeface="Comic Sans MS" panose="030F0702030302020204" pitchFamily="66" charset="0"/>
              </a:rPr>
              <a:t>They said WHAT!!!!!!</a:t>
            </a:r>
            <a:endParaRPr lang="en-GB" sz="2902"/>
          </a:p>
        </p:txBody>
      </p:sp>
      <p:sp>
        <p:nvSpPr>
          <p:cNvPr id="6" name="Cloud Callout 2">
            <a:extLst>
              <a:ext uri="{FF2B5EF4-FFF2-40B4-BE49-F238E27FC236}">
                <a16:creationId xmlns:a16="http://schemas.microsoft.com/office/drawing/2014/main" id="{12D2B961-9EB4-4DA4-B1C0-94BE81CBB9AE}"/>
              </a:ext>
            </a:extLst>
          </p:cNvPr>
          <p:cNvSpPr/>
          <p:nvPr/>
        </p:nvSpPr>
        <p:spPr>
          <a:xfrm rot="21064668">
            <a:off x="2714632" y="1023838"/>
            <a:ext cx="4551592" cy="2194545"/>
          </a:xfrm>
          <a:prstGeom prst="cloudCallout">
            <a:avLst>
              <a:gd name="adj1" fmla="val 58043"/>
              <a:gd name="adj2" fmla="val 77780"/>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632"/>
          </a:p>
        </p:txBody>
      </p:sp>
      <p:pic>
        <p:nvPicPr>
          <p:cNvPr id="7" name="Picture 6">
            <a:extLst>
              <a:ext uri="{FF2B5EF4-FFF2-40B4-BE49-F238E27FC236}">
                <a16:creationId xmlns:a16="http://schemas.microsoft.com/office/drawing/2014/main" id="{B2F2B0E9-97C1-4414-810E-CCB1A59D7DF2}"/>
              </a:ext>
            </a:extLst>
          </p:cNvPr>
          <p:cNvPicPr>
            <a:picLocks noChangeAspect="1"/>
          </p:cNvPicPr>
          <p:nvPr/>
        </p:nvPicPr>
        <p:blipFill>
          <a:blip r:embed="rId2"/>
          <a:stretch>
            <a:fillRect/>
          </a:stretch>
        </p:blipFill>
        <p:spPr>
          <a:xfrm>
            <a:off x="1247607" y="626622"/>
            <a:ext cx="1492750" cy="1392116"/>
          </a:xfrm>
          <a:prstGeom prst="rect">
            <a:avLst/>
          </a:prstGeom>
        </p:spPr>
      </p:pic>
      <p:pic>
        <p:nvPicPr>
          <p:cNvPr id="8" name="Picture 7"/>
          <p:cNvPicPr>
            <a:picLocks noChangeAspect="1"/>
          </p:cNvPicPr>
          <p:nvPr/>
        </p:nvPicPr>
        <p:blipFill>
          <a:blip r:embed="rId3"/>
          <a:stretch>
            <a:fillRect/>
          </a:stretch>
        </p:blipFill>
        <p:spPr>
          <a:xfrm>
            <a:off x="5362971" y="3221706"/>
            <a:ext cx="4500023" cy="2763929"/>
          </a:xfrm>
          <a:prstGeom prst="rect">
            <a:avLst/>
          </a:prstGeom>
        </p:spPr>
      </p:pic>
      <p:pic>
        <p:nvPicPr>
          <p:cNvPr id="5" name="Picture 4" descr="A drawing of a cartoon character&#10;&#10;Description automatically generated">
            <a:extLst>
              <a:ext uri="{FF2B5EF4-FFF2-40B4-BE49-F238E27FC236}">
                <a16:creationId xmlns:a16="http://schemas.microsoft.com/office/drawing/2014/main" id="{563FAC53-901B-431E-96A5-AB26F62D021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877919" y="107816"/>
            <a:ext cx="1773802" cy="666705"/>
          </a:xfrm>
          <a:prstGeom prst="rect">
            <a:avLst/>
          </a:prstGeom>
        </p:spPr>
      </p:pic>
    </p:spTree>
    <p:extLst>
      <p:ext uri="{BB962C8B-B14F-4D97-AF65-F5344CB8AC3E}">
        <p14:creationId xmlns:p14="http://schemas.microsoft.com/office/powerpoint/2010/main" val="225410675"/>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 name="Shape 130"/>
          <p:cNvSpPr>
            <a:spLocks noGrp="1"/>
          </p:cNvSpPr>
          <p:nvPr>
            <p:ph type="body" idx="4294967295"/>
          </p:nvPr>
        </p:nvSpPr>
        <p:spPr>
          <a:xfrm>
            <a:off x="2011681" y="1772817"/>
            <a:ext cx="8229600" cy="282372"/>
          </a:xfrm>
          <a:prstGeom prst="rect">
            <a:avLst/>
          </a:prstGeom>
        </p:spPr>
        <p:txBody>
          <a:bodyPr>
            <a:noAutofit/>
          </a:bodyPr>
          <a:lstStyle/>
          <a:p>
            <a:pPr marL="0" indent="0" defTabSz="457200">
              <a:spcBef>
                <a:spcPts val="0"/>
              </a:spcBef>
              <a:buNone/>
              <a:defRPr sz="1800">
                <a:uFill>
                  <a:solidFill>
                    <a:srgbClr val="000000"/>
                  </a:solidFill>
                </a:uFill>
              </a:defRPr>
            </a:pPr>
            <a:r>
              <a:rPr sz="1800"/>
              <a:t>Answer these </a:t>
            </a:r>
            <a:r>
              <a:rPr lang="en-GB" sz="1800"/>
              <a:t>four</a:t>
            </a:r>
            <a:r>
              <a:rPr sz="1800"/>
              <a:t> baseline questions using a confidence scale:</a:t>
            </a:r>
          </a:p>
        </p:txBody>
      </p:sp>
      <p:sp>
        <p:nvSpPr>
          <p:cNvPr id="59" name="TextBox 58">
            <a:extLst>
              <a:ext uri="{FF2B5EF4-FFF2-40B4-BE49-F238E27FC236}">
                <a16:creationId xmlns:a16="http://schemas.microsoft.com/office/drawing/2014/main" id="{12A03FDB-5EE0-584E-A092-B3B85696BB04}"/>
              </a:ext>
            </a:extLst>
          </p:cNvPr>
          <p:cNvSpPr txBox="1"/>
          <p:nvPr/>
        </p:nvSpPr>
        <p:spPr>
          <a:xfrm>
            <a:off x="7558198" y="3370079"/>
            <a:ext cx="2173657" cy="707886"/>
          </a:xfrm>
          <a:prstGeom prst="rect">
            <a:avLst/>
          </a:prstGeom>
          <a:noFill/>
        </p:spPr>
        <p:txBody>
          <a:bodyPr wrap="square" rtlCol="0">
            <a:spAutoFit/>
          </a:bodyPr>
          <a:lstStyle/>
          <a:p>
            <a:pPr algn="r"/>
            <a:r>
              <a:rPr lang="en-GB" sz="2000">
                <a:latin typeface="Arial" panose="020B0604020202020204" pitchFamily="34" charset="0"/>
                <a:ea typeface="Lato Heavy" panose="020F0502020204030203" pitchFamily="34" charset="0"/>
                <a:cs typeface="Arial" panose="020B0604020202020204" pitchFamily="34" charset="0"/>
              </a:rPr>
              <a:t>EXTREMELY CONFIDENT</a:t>
            </a:r>
          </a:p>
        </p:txBody>
      </p:sp>
      <p:sp>
        <p:nvSpPr>
          <p:cNvPr id="60" name="TextBox 59">
            <a:extLst>
              <a:ext uri="{FF2B5EF4-FFF2-40B4-BE49-F238E27FC236}">
                <a16:creationId xmlns:a16="http://schemas.microsoft.com/office/drawing/2014/main" id="{A985A629-5521-5F47-AC22-1CA76CE3236D}"/>
              </a:ext>
            </a:extLst>
          </p:cNvPr>
          <p:cNvSpPr txBox="1"/>
          <p:nvPr/>
        </p:nvSpPr>
        <p:spPr>
          <a:xfrm>
            <a:off x="2021070" y="3370079"/>
            <a:ext cx="1842682" cy="707886"/>
          </a:xfrm>
          <a:prstGeom prst="rect">
            <a:avLst/>
          </a:prstGeom>
          <a:noFill/>
        </p:spPr>
        <p:txBody>
          <a:bodyPr wrap="square" rtlCol="0">
            <a:spAutoFit/>
          </a:bodyPr>
          <a:lstStyle/>
          <a:p>
            <a:r>
              <a:rPr lang="en-GB" sz="2000">
                <a:latin typeface="Arial" panose="020B0604020202020204" pitchFamily="34" charset="0"/>
                <a:ea typeface="Lato Heavy" panose="020F0502020204030203" pitchFamily="34" charset="0"/>
                <a:cs typeface="Arial" panose="020B0604020202020204" pitchFamily="34" charset="0"/>
              </a:rPr>
              <a:t>NOT CONFIDENT</a:t>
            </a:r>
          </a:p>
        </p:txBody>
      </p:sp>
      <p:sp>
        <p:nvSpPr>
          <p:cNvPr id="61" name="Rectangle 60">
            <a:extLst>
              <a:ext uri="{FF2B5EF4-FFF2-40B4-BE49-F238E27FC236}">
                <a16:creationId xmlns:a16="http://schemas.microsoft.com/office/drawing/2014/main" id="{CCC7B27D-0B62-2B41-980E-16595877D244}"/>
              </a:ext>
            </a:extLst>
          </p:cNvPr>
          <p:cNvSpPr/>
          <p:nvPr/>
        </p:nvSpPr>
        <p:spPr>
          <a:xfrm>
            <a:off x="2683670" y="2844345"/>
            <a:ext cx="6370364" cy="105987"/>
          </a:xfrm>
          <a:prstGeom prst="rect">
            <a:avLst/>
          </a:prstGeom>
          <a:solidFill>
            <a:schemeClr val="tx1"/>
          </a:solidFill>
          <a:ln>
            <a:noFill/>
          </a:ln>
        </p:spPr>
        <p:style>
          <a:lnRef idx="2">
            <a:schemeClr val="dk1"/>
          </a:lnRef>
          <a:fillRef idx="1">
            <a:schemeClr val="lt1"/>
          </a:fillRef>
          <a:effectRef idx="0">
            <a:schemeClr val="dk1"/>
          </a:effectRef>
          <a:fontRef idx="minor">
            <a:schemeClr val="dk1"/>
          </a:fontRef>
        </p:style>
        <p:txBody>
          <a:bodyPr rtlCol="0" anchor="ctr"/>
          <a:lstStyle/>
          <a:p>
            <a:pPr algn="ctr"/>
            <a:endParaRPr lang="en-GB"/>
          </a:p>
        </p:txBody>
      </p:sp>
      <p:sp>
        <p:nvSpPr>
          <p:cNvPr id="62" name="Oval 61">
            <a:extLst>
              <a:ext uri="{FF2B5EF4-FFF2-40B4-BE49-F238E27FC236}">
                <a16:creationId xmlns:a16="http://schemas.microsoft.com/office/drawing/2014/main" id="{BC1817A0-1D1C-2F49-9EBD-4906C96F4535}"/>
              </a:ext>
            </a:extLst>
          </p:cNvPr>
          <p:cNvSpPr/>
          <p:nvPr/>
        </p:nvSpPr>
        <p:spPr>
          <a:xfrm>
            <a:off x="8839135" y="2488511"/>
            <a:ext cx="771896" cy="771896"/>
          </a:xfrm>
          <a:prstGeom prst="ellipse">
            <a:avLst/>
          </a:prstGeom>
          <a:solidFill>
            <a:srgbClr val="5AC3E7"/>
          </a:solidFill>
          <a:ln w="38100">
            <a:solidFill>
              <a:schemeClr val="tx1"/>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GB"/>
          </a:p>
        </p:txBody>
      </p:sp>
      <p:sp>
        <p:nvSpPr>
          <p:cNvPr id="63" name="Oval 62">
            <a:extLst>
              <a:ext uri="{FF2B5EF4-FFF2-40B4-BE49-F238E27FC236}">
                <a16:creationId xmlns:a16="http://schemas.microsoft.com/office/drawing/2014/main" id="{0E262A8F-5119-F24A-AAE9-4B93DA579031}"/>
              </a:ext>
            </a:extLst>
          </p:cNvPr>
          <p:cNvSpPr/>
          <p:nvPr/>
        </p:nvSpPr>
        <p:spPr>
          <a:xfrm>
            <a:off x="2049881" y="2486343"/>
            <a:ext cx="771896" cy="771896"/>
          </a:xfrm>
          <a:prstGeom prst="ellipse">
            <a:avLst/>
          </a:prstGeom>
          <a:solidFill>
            <a:srgbClr val="5AC3E7"/>
          </a:solidFill>
          <a:ln w="38100">
            <a:solidFill>
              <a:schemeClr val="tx1"/>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GB"/>
          </a:p>
        </p:txBody>
      </p:sp>
      <p:sp>
        <p:nvSpPr>
          <p:cNvPr id="64" name="TextBox 63">
            <a:extLst>
              <a:ext uri="{FF2B5EF4-FFF2-40B4-BE49-F238E27FC236}">
                <a16:creationId xmlns:a16="http://schemas.microsoft.com/office/drawing/2014/main" id="{37AE6629-C183-1643-99B2-A21DEEDAE9D0}"/>
              </a:ext>
            </a:extLst>
          </p:cNvPr>
          <p:cNvSpPr txBox="1"/>
          <p:nvPr/>
        </p:nvSpPr>
        <p:spPr>
          <a:xfrm>
            <a:off x="8800935" y="2551295"/>
            <a:ext cx="848299" cy="646331"/>
          </a:xfrm>
          <a:prstGeom prst="rect">
            <a:avLst/>
          </a:prstGeom>
          <a:noFill/>
        </p:spPr>
        <p:txBody>
          <a:bodyPr wrap="square" rtlCol="0">
            <a:spAutoFit/>
          </a:bodyPr>
          <a:lstStyle/>
          <a:p>
            <a:pPr algn="ctr"/>
            <a:r>
              <a:rPr lang="en-GB" sz="3600">
                <a:latin typeface="Lato Heavy" panose="020F0502020204030203" pitchFamily="34" charset="0"/>
                <a:ea typeface="Lato Heavy" panose="020F0502020204030203" pitchFamily="34" charset="0"/>
                <a:cs typeface="Lato Heavy" panose="020F0502020204030203" pitchFamily="34" charset="0"/>
              </a:rPr>
              <a:t>10</a:t>
            </a:r>
          </a:p>
        </p:txBody>
      </p:sp>
      <p:sp>
        <p:nvSpPr>
          <p:cNvPr id="65" name="TextBox 64">
            <a:extLst>
              <a:ext uri="{FF2B5EF4-FFF2-40B4-BE49-F238E27FC236}">
                <a16:creationId xmlns:a16="http://schemas.microsoft.com/office/drawing/2014/main" id="{EA843882-6404-1240-8815-469FD574DF0B}"/>
              </a:ext>
            </a:extLst>
          </p:cNvPr>
          <p:cNvSpPr txBox="1"/>
          <p:nvPr/>
        </p:nvSpPr>
        <p:spPr>
          <a:xfrm>
            <a:off x="2011681" y="2541256"/>
            <a:ext cx="848299" cy="646331"/>
          </a:xfrm>
          <a:prstGeom prst="rect">
            <a:avLst/>
          </a:prstGeom>
          <a:noFill/>
        </p:spPr>
        <p:txBody>
          <a:bodyPr wrap="square" rtlCol="0">
            <a:spAutoFit/>
          </a:bodyPr>
          <a:lstStyle/>
          <a:p>
            <a:pPr algn="ctr"/>
            <a:r>
              <a:rPr lang="en-GB" sz="3600">
                <a:latin typeface="Lato Heavy" panose="020F0502020204030203" pitchFamily="34" charset="0"/>
                <a:ea typeface="Lato Heavy" panose="020F0502020204030203" pitchFamily="34" charset="0"/>
                <a:cs typeface="Lato Heavy" panose="020F0502020204030203" pitchFamily="34" charset="0"/>
              </a:rPr>
              <a:t>0</a:t>
            </a:r>
          </a:p>
        </p:txBody>
      </p:sp>
      <p:sp>
        <p:nvSpPr>
          <p:cNvPr id="66" name="Rectangle: Rounded Corners 46">
            <a:extLst>
              <a:ext uri="{FF2B5EF4-FFF2-40B4-BE49-F238E27FC236}">
                <a16:creationId xmlns:a16="http://schemas.microsoft.com/office/drawing/2014/main" id="{A6A7BB26-93A6-A944-B3E6-7D244D79B7BA}"/>
              </a:ext>
            </a:extLst>
          </p:cNvPr>
          <p:cNvSpPr/>
          <p:nvPr/>
        </p:nvSpPr>
        <p:spPr>
          <a:xfrm>
            <a:off x="2983820" y="2723415"/>
            <a:ext cx="71260" cy="330721"/>
          </a:xfrm>
          <a:prstGeom prst="roundRect">
            <a:avLst/>
          </a:prstGeom>
          <a:solidFill>
            <a:schemeClr val="tx1"/>
          </a:solidFill>
          <a:ln>
            <a:noFill/>
          </a:ln>
        </p:spPr>
        <p:style>
          <a:lnRef idx="2">
            <a:schemeClr val="dk1"/>
          </a:lnRef>
          <a:fillRef idx="1">
            <a:schemeClr val="lt1"/>
          </a:fillRef>
          <a:effectRef idx="0">
            <a:schemeClr val="dk1"/>
          </a:effectRef>
          <a:fontRef idx="minor">
            <a:schemeClr val="dk1"/>
          </a:fontRef>
        </p:style>
        <p:txBody>
          <a:bodyPr rtlCol="0" anchor="ctr"/>
          <a:lstStyle/>
          <a:p>
            <a:pPr algn="ctr"/>
            <a:endParaRPr lang="en-GB"/>
          </a:p>
        </p:txBody>
      </p:sp>
      <p:sp>
        <p:nvSpPr>
          <p:cNvPr id="68" name="Rectangle: Rounded Corners 48">
            <a:extLst>
              <a:ext uri="{FF2B5EF4-FFF2-40B4-BE49-F238E27FC236}">
                <a16:creationId xmlns:a16="http://schemas.microsoft.com/office/drawing/2014/main" id="{9B2D435D-7D59-0941-AE7B-310F5A6E50DD}"/>
              </a:ext>
            </a:extLst>
          </p:cNvPr>
          <p:cNvSpPr/>
          <p:nvPr/>
        </p:nvSpPr>
        <p:spPr>
          <a:xfrm>
            <a:off x="3680336" y="2723415"/>
            <a:ext cx="78386" cy="330721"/>
          </a:xfrm>
          <a:prstGeom prst="roundRect">
            <a:avLst/>
          </a:prstGeom>
          <a:solidFill>
            <a:schemeClr val="tx1"/>
          </a:solidFill>
          <a:ln>
            <a:noFill/>
          </a:ln>
        </p:spPr>
        <p:style>
          <a:lnRef idx="2">
            <a:schemeClr val="dk1"/>
          </a:lnRef>
          <a:fillRef idx="1">
            <a:schemeClr val="lt1"/>
          </a:fillRef>
          <a:effectRef idx="0">
            <a:schemeClr val="dk1"/>
          </a:effectRef>
          <a:fontRef idx="minor">
            <a:schemeClr val="dk1"/>
          </a:fontRef>
        </p:style>
        <p:txBody>
          <a:bodyPr rtlCol="0" anchor="ctr"/>
          <a:lstStyle/>
          <a:p>
            <a:pPr algn="ctr"/>
            <a:endParaRPr lang="en-GB"/>
          </a:p>
        </p:txBody>
      </p:sp>
      <p:sp>
        <p:nvSpPr>
          <p:cNvPr id="69" name="Rectangle: Rounded Corners 49">
            <a:extLst>
              <a:ext uri="{FF2B5EF4-FFF2-40B4-BE49-F238E27FC236}">
                <a16:creationId xmlns:a16="http://schemas.microsoft.com/office/drawing/2014/main" id="{C1D0CDF4-1A2D-8342-928E-F660B4279353}"/>
              </a:ext>
            </a:extLst>
          </p:cNvPr>
          <p:cNvSpPr/>
          <p:nvPr/>
        </p:nvSpPr>
        <p:spPr>
          <a:xfrm>
            <a:off x="8605833" y="2731977"/>
            <a:ext cx="78386" cy="330721"/>
          </a:xfrm>
          <a:prstGeom prst="roundRect">
            <a:avLst/>
          </a:prstGeom>
          <a:solidFill>
            <a:schemeClr val="tx1"/>
          </a:solidFill>
          <a:ln>
            <a:noFill/>
          </a:ln>
        </p:spPr>
        <p:style>
          <a:lnRef idx="2">
            <a:schemeClr val="dk1"/>
          </a:lnRef>
          <a:fillRef idx="1">
            <a:schemeClr val="lt1"/>
          </a:fillRef>
          <a:effectRef idx="0">
            <a:schemeClr val="dk1"/>
          </a:effectRef>
          <a:fontRef idx="minor">
            <a:schemeClr val="dk1"/>
          </a:fontRef>
        </p:style>
        <p:txBody>
          <a:bodyPr rtlCol="0" anchor="ctr"/>
          <a:lstStyle/>
          <a:p>
            <a:pPr algn="ctr"/>
            <a:endParaRPr lang="en-GB"/>
          </a:p>
        </p:txBody>
      </p:sp>
      <p:sp>
        <p:nvSpPr>
          <p:cNvPr id="70" name="Rectangle: Rounded Corners 50">
            <a:extLst>
              <a:ext uri="{FF2B5EF4-FFF2-40B4-BE49-F238E27FC236}">
                <a16:creationId xmlns:a16="http://schemas.microsoft.com/office/drawing/2014/main" id="{F578A41F-3804-C843-AB30-5826520B32B7}"/>
              </a:ext>
            </a:extLst>
          </p:cNvPr>
          <p:cNvSpPr/>
          <p:nvPr/>
        </p:nvSpPr>
        <p:spPr>
          <a:xfrm>
            <a:off x="7198546" y="2723415"/>
            <a:ext cx="78386" cy="330721"/>
          </a:xfrm>
          <a:prstGeom prst="roundRect">
            <a:avLst/>
          </a:prstGeom>
          <a:solidFill>
            <a:schemeClr val="tx1"/>
          </a:solidFill>
          <a:ln>
            <a:noFill/>
          </a:ln>
        </p:spPr>
        <p:style>
          <a:lnRef idx="2">
            <a:schemeClr val="dk1"/>
          </a:lnRef>
          <a:fillRef idx="1">
            <a:schemeClr val="lt1"/>
          </a:fillRef>
          <a:effectRef idx="0">
            <a:schemeClr val="dk1"/>
          </a:effectRef>
          <a:fontRef idx="minor">
            <a:schemeClr val="dk1"/>
          </a:fontRef>
        </p:style>
        <p:txBody>
          <a:bodyPr rtlCol="0" anchor="ctr"/>
          <a:lstStyle/>
          <a:p>
            <a:pPr algn="ctr"/>
            <a:endParaRPr lang="en-GB"/>
          </a:p>
        </p:txBody>
      </p:sp>
      <p:sp>
        <p:nvSpPr>
          <p:cNvPr id="71" name="Rectangle: Rounded Corners 51">
            <a:extLst>
              <a:ext uri="{FF2B5EF4-FFF2-40B4-BE49-F238E27FC236}">
                <a16:creationId xmlns:a16="http://schemas.microsoft.com/office/drawing/2014/main" id="{BE86DF85-B11D-A143-B8E3-1FC32EC0AB31}"/>
              </a:ext>
            </a:extLst>
          </p:cNvPr>
          <p:cNvSpPr/>
          <p:nvPr/>
        </p:nvSpPr>
        <p:spPr>
          <a:xfrm>
            <a:off x="4383978" y="2723415"/>
            <a:ext cx="78386" cy="330721"/>
          </a:xfrm>
          <a:prstGeom prst="roundRect">
            <a:avLst/>
          </a:prstGeom>
          <a:solidFill>
            <a:schemeClr val="tx1"/>
          </a:solidFill>
          <a:ln>
            <a:noFill/>
          </a:ln>
        </p:spPr>
        <p:style>
          <a:lnRef idx="2">
            <a:schemeClr val="dk1"/>
          </a:lnRef>
          <a:fillRef idx="1">
            <a:schemeClr val="lt1"/>
          </a:fillRef>
          <a:effectRef idx="0">
            <a:schemeClr val="dk1"/>
          </a:effectRef>
          <a:fontRef idx="minor">
            <a:schemeClr val="dk1"/>
          </a:fontRef>
        </p:style>
        <p:txBody>
          <a:bodyPr rtlCol="0" anchor="ctr"/>
          <a:lstStyle/>
          <a:p>
            <a:pPr algn="ctr"/>
            <a:endParaRPr lang="en-GB"/>
          </a:p>
        </p:txBody>
      </p:sp>
      <p:sp>
        <p:nvSpPr>
          <p:cNvPr id="72" name="Rectangle: Rounded Corners 52">
            <a:extLst>
              <a:ext uri="{FF2B5EF4-FFF2-40B4-BE49-F238E27FC236}">
                <a16:creationId xmlns:a16="http://schemas.microsoft.com/office/drawing/2014/main" id="{161B5357-48EE-EC41-B4DE-D8206F2148C8}"/>
              </a:ext>
            </a:extLst>
          </p:cNvPr>
          <p:cNvSpPr/>
          <p:nvPr/>
        </p:nvSpPr>
        <p:spPr>
          <a:xfrm>
            <a:off x="5087620" y="2723415"/>
            <a:ext cx="78386" cy="330721"/>
          </a:xfrm>
          <a:prstGeom prst="roundRect">
            <a:avLst/>
          </a:prstGeom>
          <a:solidFill>
            <a:schemeClr val="tx1"/>
          </a:solidFill>
          <a:ln>
            <a:noFill/>
          </a:ln>
        </p:spPr>
        <p:style>
          <a:lnRef idx="2">
            <a:schemeClr val="dk1"/>
          </a:lnRef>
          <a:fillRef idx="1">
            <a:schemeClr val="lt1"/>
          </a:fillRef>
          <a:effectRef idx="0">
            <a:schemeClr val="dk1"/>
          </a:effectRef>
          <a:fontRef idx="minor">
            <a:schemeClr val="dk1"/>
          </a:fontRef>
        </p:style>
        <p:txBody>
          <a:bodyPr rtlCol="0" anchor="ctr"/>
          <a:lstStyle/>
          <a:p>
            <a:pPr algn="ctr"/>
            <a:endParaRPr lang="en-GB"/>
          </a:p>
        </p:txBody>
      </p:sp>
      <p:sp>
        <p:nvSpPr>
          <p:cNvPr id="73" name="Rectangle: Rounded Corners 53">
            <a:extLst>
              <a:ext uri="{FF2B5EF4-FFF2-40B4-BE49-F238E27FC236}">
                <a16:creationId xmlns:a16="http://schemas.microsoft.com/office/drawing/2014/main" id="{EF517281-24F0-A94E-8171-CDC099912C17}"/>
              </a:ext>
            </a:extLst>
          </p:cNvPr>
          <p:cNvSpPr/>
          <p:nvPr/>
        </p:nvSpPr>
        <p:spPr>
          <a:xfrm>
            <a:off x="6494904" y="2723415"/>
            <a:ext cx="78386" cy="330721"/>
          </a:xfrm>
          <a:prstGeom prst="roundRect">
            <a:avLst/>
          </a:prstGeom>
          <a:solidFill>
            <a:schemeClr val="tx1"/>
          </a:solidFill>
          <a:ln>
            <a:noFill/>
          </a:ln>
        </p:spPr>
        <p:style>
          <a:lnRef idx="2">
            <a:schemeClr val="dk1"/>
          </a:lnRef>
          <a:fillRef idx="1">
            <a:schemeClr val="lt1"/>
          </a:fillRef>
          <a:effectRef idx="0">
            <a:schemeClr val="dk1"/>
          </a:effectRef>
          <a:fontRef idx="minor">
            <a:schemeClr val="dk1"/>
          </a:fontRef>
        </p:style>
        <p:txBody>
          <a:bodyPr rtlCol="0" anchor="ctr"/>
          <a:lstStyle/>
          <a:p>
            <a:pPr algn="ctr"/>
            <a:endParaRPr lang="en-GB"/>
          </a:p>
        </p:txBody>
      </p:sp>
      <p:sp>
        <p:nvSpPr>
          <p:cNvPr id="74" name="Rectangle: Rounded Corners 54">
            <a:extLst>
              <a:ext uri="{FF2B5EF4-FFF2-40B4-BE49-F238E27FC236}">
                <a16:creationId xmlns:a16="http://schemas.microsoft.com/office/drawing/2014/main" id="{4A9BD8BA-7946-814A-8F79-2F2216DA1D67}"/>
              </a:ext>
            </a:extLst>
          </p:cNvPr>
          <p:cNvSpPr/>
          <p:nvPr/>
        </p:nvSpPr>
        <p:spPr>
          <a:xfrm>
            <a:off x="5791262" y="2723415"/>
            <a:ext cx="78386" cy="330721"/>
          </a:xfrm>
          <a:prstGeom prst="roundRect">
            <a:avLst/>
          </a:prstGeom>
          <a:solidFill>
            <a:schemeClr val="tx1"/>
          </a:solidFill>
          <a:ln>
            <a:noFill/>
          </a:ln>
        </p:spPr>
        <p:style>
          <a:lnRef idx="2">
            <a:schemeClr val="dk1"/>
          </a:lnRef>
          <a:fillRef idx="1">
            <a:schemeClr val="lt1"/>
          </a:fillRef>
          <a:effectRef idx="0">
            <a:schemeClr val="dk1"/>
          </a:effectRef>
          <a:fontRef idx="minor">
            <a:schemeClr val="dk1"/>
          </a:fontRef>
        </p:style>
        <p:txBody>
          <a:bodyPr rtlCol="0" anchor="ctr"/>
          <a:lstStyle/>
          <a:p>
            <a:pPr algn="ctr"/>
            <a:endParaRPr lang="en-GB"/>
          </a:p>
        </p:txBody>
      </p:sp>
      <p:sp>
        <p:nvSpPr>
          <p:cNvPr id="5" name="Rectangle 4">
            <a:extLst>
              <a:ext uri="{FF2B5EF4-FFF2-40B4-BE49-F238E27FC236}">
                <a16:creationId xmlns:a16="http://schemas.microsoft.com/office/drawing/2014/main" id="{F89E8EAC-F935-EF4A-90DC-5C8CEC4BE73B}"/>
              </a:ext>
            </a:extLst>
          </p:cNvPr>
          <p:cNvSpPr/>
          <p:nvPr/>
        </p:nvSpPr>
        <p:spPr>
          <a:xfrm>
            <a:off x="4891912" y="627063"/>
            <a:ext cx="2469137" cy="461665"/>
          </a:xfrm>
          <a:prstGeom prst="rect">
            <a:avLst/>
          </a:prstGeom>
        </p:spPr>
        <p:txBody>
          <a:bodyPr wrap="none">
            <a:spAutoFit/>
          </a:bodyPr>
          <a:lstStyle/>
          <a:p>
            <a:r>
              <a:rPr lang="en-GB" sz="2400">
                <a:solidFill>
                  <a:schemeClr val="bg1"/>
                </a:solidFill>
              </a:rPr>
              <a:t>SELF ASSESSMENT</a:t>
            </a:r>
          </a:p>
        </p:txBody>
      </p:sp>
      <p:sp>
        <p:nvSpPr>
          <p:cNvPr id="6" name="Rectangle 5">
            <a:extLst>
              <a:ext uri="{FF2B5EF4-FFF2-40B4-BE49-F238E27FC236}">
                <a16:creationId xmlns:a16="http://schemas.microsoft.com/office/drawing/2014/main" id="{A07E6298-52DB-EE47-A7E3-F04D681215F7}"/>
              </a:ext>
            </a:extLst>
          </p:cNvPr>
          <p:cNvSpPr/>
          <p:nvPr/>
        </p:nvSpPr>
        <p:spPr>
          <a:xfrm>
            <a:off x="2011681" y="4497713"/>
            <a:ext cx="8229601" cy="1600438"/>
          </a:xfrm>
          <a:prstGeom prst="rect">
            <a:avLst/>
          </a:prstGeom>
        </p:spPr>
        <p:txBody>
          <a:bodyPr wrap="square">
            <a:spAutoFit/>
          </a:bodyPr>
          <a:lstStyle/>
          <a:p>
            <a:pPr lvl="0" fontAlgn="base"/>
            <a:r>
              <a:rPr lang="en-GB" sz="1400">
                <a:latin typeface="Arial" panose="020B0604020202020204" pitchFamily="34" charset="0"/>
                <a:cs typeface="Arial" panose="020B0604020202020204" pitchFamily="34" charset="0"/>
              </a:rPr>
              <a:t>A) How confident are you about knowing the physical changes that occur during puberty? </a:t>
            </a:r>
          </a:p>
          <a:p>
            <a:pPr lvl="0" fontAlgn="base">
              <a:buAutoNum type="alphaUcParenR"/>
            </a:pPr>
            <a:endParaRPr lang="en-GB" sz="1400">
              <a:latin typeface="Arial" panose="020B0604020202020204" pitchFamily="34" charset="0"/>
              <a:cs typeface="Arial" panose="020B0604020202020204" pitchFamily="34" charset="0"/>
            </a:endParaRPr>
          </a:p>
          <a:p>
            <a:pPr lvl="0" fontAlgn="base"/>
            <a:r>
              <a:rPr lang="en-GB" sz="1400">
                <a:latin typeface="Arial" panose="020B0604020202020204" pitchFamily="34" charset="0"/>
                <a:cs typeface="Arial" panose="020B0604020202020204" pitchFamily="34" charset="0"/>
              </a:rPr>
              <a:t>B) How confident are you about knowing the emotional changes that can occur during puberty? </a:t>
            </a:r>
          </a:p>
          <a:p>
            <a:pPr lvl="0" fontAlgn="base"/>
            <a:endParaRPr lang="en-GB" sz="1400">
              <a:latin typeface="Arial" panose="020B0604020202020204" pitchFamily="34" charset="0"/>
              <a:cs typeface="Arial" panose="020B0604020202020204" pitchFamily="34" charset="0"/>
            </a:endParaRPr>
          </a:p>
          <a:p>
            <a:pPr lvl="0" fontAlgn="base"/>
            <a:r>
              <a:rPr lang="en-GB" sz="1400">
                <a:latin typeface="Arial" panose="020B0604020202020204" pitchFamily="34" charset="0"/>
                <a:cs typeface="Arial" panose="020B0604020202020204" pitchFamily="34" charset="0"/>
              </a:rPr>
              <a:t>C) How confident are you in knowing how to manage the changes that occur during puberty? </a:t>
            </a:r>
          </a:p>
          <a:p>
            <a:pPr lvl="0" fontAlgn="base"/>
            <a:endParaRPr lang="en-GB" sz="1400">
              <a:latin typeface="Arial" panose="020B0604020202020204" pitchFamily="34" charset="0"/>
              <a:cs typeface="Arial" panose="020B0604020202020204" pitchFamily="34" charset="0"/>
            </a:endParaRPr>
          </a:p>
          <a:p>
            <a:r>
              <a:rPr lang="en-GB" sz="1400">
                <a:latin typeface="Arial" panose="020B0604020202020204" pitchFamily="34" charset="0"/>
                <a:cs typeface="Arial" panose="020B0604020202020204" pitchFamily="34" charset="0"/>
              </a:rPr>
              <a:t>D) How confident are you in knowing where to look for guidance and support about puberty?</a:t>
            </a:r>
          </a:p>
        </p:txBody>
      </p:sp>
      <p:sp>
        <p:nvSpPr>
          <p:cNvPr id="25" name="Rectangle: Rounded Corners 50">
            <a:extLst>
              <a:ext uri="{FF2B5EF4-FFF2-40B4-BE49-F238E27FC236}">
                <a16:creationId xmlns:a16="http://schemas.microsoft.com/office/drawing/2014/main" id="{E7D0FCD4-76BC-8C40-935F-7210E004BFC2}"/>
              </a:ext>
            </a:extLst>
          </p:cNvPr>
          <p:cNvSpPr/>
          <p:nvPr/>
        </p:nvSpPr>
        <p:spPr>
          <a:xfrm>
            <a:off x="7902188" y="2723415"/>
            <a:ext cx="78386" cy="330721"/>
          </a:xfrm>
          <a:prstGeom prst="roundRect">
            <a:avLst/>
          </a:prstGeom>
          <a:solidFill>
            <a:schemeClr val="tx1"/>
          </a:solidFill>
          <a:ln>
            <a:noFill/>
          </a:ln>
        </p:spPr>
        <p:style>
          <a:lnRef idx="2">
            <a:schemeClr val="dk1"/>
          </a:lnRef>
          <a:fillRef idx="1">
            <a:schemeClr val="lt1"/>
          </a:fillRef>
          <a:effectRef idx="0">
            <a:schemeClr val="dk1"/>
          </a:effectRef>
          <a:fontRef idx="minor">
            <a:schemeClr val="dk1"/>
          </a:fontRef>
        </p:style>
        <p:txBody>
          <a:bodyPr rtlCol="0" anchor="ctr"/>
          <a:lstStyle/>
          <a:p>
            <a:pPr algn="ctr"/>
            <a:endParaRPr lang="en-GB"/>
          </a:p>
        </p:txBody>
      </p:sp>
      <p:pic>
        <p:nvPicPr>
          <p:cNvPr id="2" name="Picture 1" descr="A drawing of a cartoon character&#10;&#10;Description automatically generated">
            <a:extLst>
              <a:ext uri="{FF2B5EF4-FFF2-40B4-BE49-F238E27FC236}">
                <a16:creationId xmlns:a16="http://schemas.microsoft.com/office/drawing/2014/main" id="{DFDEF5DD-03B9-45E4-B8C7-965F6A9C5F9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985075" y="298316"/>
            <a:ext cx="1773802" cy="666705"/>
          </a:xfrm>
          <a:prstGeom prst="rect">
            <a:avLst/>
          </a:prstGeom>
        </p:spPr>
      </p:pic>
    </p:spTree>
    <p:extLst>
      <p:ext uri="{BB962C8B-B14F-4D97-AF65-F5344CB8AC3E}">
        <p14:creationId xmlns:p14="http://schemas.microsoft.com/office/powerpoint/2010/main" val="3737902324"/>
      </p:ext>
    </p:extLst>
  </p:cSld>
  <p:clrMapOvr>
    <a:masterClrMapping/>
  </p:clrMapOvr>
  <p:transition spd="slow"/>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B2F2B0E9-97C1-4414-810E-CCB1A59D7DF2}"/>
              </a:ext>
            </a:extLst>
          </p:cNvPr>
          <p:cNvPicPr>
            <a:picLocks noChangeAspect="1"/>
          </p:cNvPicPr>
          <p:nvPr/>
        </p:nvPicPr>
        <p:blipFill>
          <a:blip r:embed="rId2"/>
          <a:stretch>
            <a:fillRect/>
          </a:stretch>
        </p:blipFill>
        <p:spPr>
          <a:xfrm>
            <a:off x="278235" y="416192"/>
            <a:ext cx="1695450" cy="1581150"/>
          </a:xfrm>
          <a:prstGeom prst="rect">
            <a:avLst/>
          </a:prstGeom>
        </p:spPr>
      </p:pic>
      <p:sp>
        <p:nvSpPr>
          <p:cNvPr id="6" name="Rectangle 5"/>
          <p:cNvSpPr/>
          <p:nvPr/>
        </p:nvSpPr>
        <p:spPr>
          <a:xfrm>
            <a:off x="4066903" y="375770"/>
            <a:ext cx="3520516" cy="553998"/>
          </a:xfrm>
          <a:prstGeom prst="rect">
            <a:avLst/>
          </a:prstGeom>
        </p:spPr>
        <p:txBody>
          <a:bodyPr wrap="none">
            <a:spAutoFit/>
          </a:bodyPr>
          <a:lstStyle/>
          <a:p>
            <a:r>
              <a:rPr lang="en-GB" sz="3000" b="1">
                <a:latin typeface="Comic Sans MS" panose="030F0702030302020204" pitchFamily="66" charset="0"/>
              </a:rPr>
              <a:t>Card Match Game</a:t>
            </a:r>
          </a:p>
        </p:txBody>
      </p:sp>
      <p:sp>
        <p:nvSpPr>
          <p:cNvPr id="7" name="TextBox 6"/>
          <p:cNvSpPr txBox="1"/>
          <p:nvPr/>
        </p:nvSpPr>
        <p:spPr>
          <a:xfrm>
            <a:off x="2068286" y="1198134"/>
            <a:ext cx="9522823" cy="1200329"/>
          </a:xfrm>
          <a:prstGeom prst="rect">
            <a:avLst/>
          </a:prstGeom>
          <a:noFill/>
        </p:spPr>
        <p:txBody>
          <a:bodyPr wrap="square" rtlCol="0">
            <a:spAutoFit/>
          </a:bodyPr>
          <a:lstStyle/>
          <a:p>
            <a:r>
              <a:rPr lang="en-GB">
                <a:latin typeface="Comic Sans MS" panose="030F0702030302020204" pitchFamily="66" charset="0"/>
              </a:rPr>
              <a:t>Print onto individual cards and their meanings. Children to match them up. At the end of learning you could throw in additional red herring cards that have no match.</a:t>
            </a:r>
          </a:p>
          <a:p>
            <a:endParaRPr lang="en-GB">
              <a:latin typeface="Comic Sans MS" panose="030F0702030302020204" pitchFamily="66" charset="0"/>
            </a:endParaRPr>
          </a:p>
          <a:p>
            <a:r>
              <a:rPr lang="en-GB">
                <a:latin typeface="Comic Sans MS" panose="030F0702030302020204" pitchFamily="66" charset="0"/>
              </a:rPr>
              <a:t>Aim to have at least 10 matches (20 cards in total). Examples could include:</a:t>
            </a:r>
          </a:p>
        </p:txBody>
      </p:sp>
      <p:sp>
        <p:nvSpPr>
          <p:cNvPr id="8" name="TextBox 7"/>
          <p:cNvSpPr txBox="1"/>
          <p:nvPr/>
        </p:nvSpPr>
        <p:spPr>
          <a:xfrm>
            <a:off x="934282" y="3448811"/>
            <a:ext cx="1998617" cy="369332"/>
          </a:xfrm>
          <a:prstGeom prst="rect">
            <a:avLst/>
          </a:prstGeom>
          <a:noFill/>
          <a:ln w="57150">
            <a:solidFill>
              <a:srgbClr val="7030A0"/>
            </a:solidFill>
          </a:ln>
        </p:spPr>
        <p:txBody>
          <a:bodyPr wrap="square" rtlCol="0">
            <a:spAutoFit/>
          </a:bodyPr>
          <a:lstStyle/>
          <a:p>
            <a:pPr algn="ctr"/>
            <a:r>
              <a:rPr lang="en-GB" b="1">
                <a:latin typeface="Comic Sans MS" panose="030F0702030302020204" pitchFamily="66" charset="0"/>
              </a:rPr>
              <a:t>Pubic Hair</a:t>
            </a:r>
          </a:p>
        </p:txBody>
      </p:sp>
      <p:sp>
        <p:nvSpPr>
          <p:cNvPr id="9" name="TextBox 8"/>
          <p:cNvSpPr txBox="1"/>
          <p:nvPr/>
        </p:nvSpPr>
        <p:spPr>
          <a:xfrm>
            <a:off x="934283" y="4254579"/>
            <a:ext cx="1998617" cy="369332"/>
          </a:xfrm>
          <a:prstGeom prst="rect">
            <a:avLst/>
          </a:prstGeom>
          <a:noFill/>
          <a:ln w="57150">
            <a:solidFill>
              <a:srgbClr val="7030A0"/>
            </a:solidFill>
          </a:ln>
        </p:spPr>
        <p:txBody>
          <a:bodyPr wrap="square" rtlCol="0">
            <a:spAutoFit/>
          </a:bodyPr>
          <a:lstStyle/>
          <a:p>
            <a:pPr algn="ctr"/>
            <a:r>
              <a:rPr lang="en-GB" b="1">
                <a:latin typeface="Comic Sans MS" panose="030F0702030302020204" pitchFamily="66" charset="0"/>
              </a:rPr>
              <a:t>Penis</a:t>
            </a:r>
          </a:p>
        </p:txBody>
      </p:sp>
      <p:sp>
        <p:nvSpPr>
          <p:cNvPr id="10" name="TextBox 9"/>
          <p:cNvSpPr txBox="1"/>
          <p:nvPr/>
        </p:nvSpPr>
        <p:spPr>
          <a:xfrm>
            <a:off x="934281" y="2703513"/>
            <a:ext cx="1998617" cy="369332"/>
          </a:xfrm>
          <a:prstGeom prst="rect">
            <a:avLst/>
          </a:prstGeom>
          <a:noFill/>
          <a:ln w="57150">
            <a:solidFill>
              <a:srgbClr val="7030A0"/>
            </a:solidFill>
          </a:ln>
        </p:spPr>
        <p:txBody>
          <a:bodyPr wrap="square" rtlCol="0">
            <a:spAutoFit/>
          </a:bodyPr>
          <a:lstStyle/>
          <a:p>
            <a:pPr algn="ctr"/>
            <a:r>
              <a:rPr lang="en-GB" b="1">
                <a:latin typeface="Comic Sans MS" panose="030F0702030302020204" pitchFamily="66" charset="0"/>
              </a:rPr>
              <a:t>Period</a:t>
            </a:r>
          </a:p>
        </p:txBody>
      </p:sp>
      <p:sp>
        <p:nvSpPr>
          <p:cNvPr id="11" name="TextBox 10"/>
          <p:cNvSpPr txBox="1"/>
          <p:nvPr/>
        </p:nvSpPr>
        <p:spPr>
          <a:xfrm>
            <a:off x="8569234" y="4191225"/>
            <a:ext cx="3331029" cy="1200329"/>
          </a:xfrm>
          <a:prstGeom prst="rect">
            <a:avLst/>
          </a:prstGeom>
          <a:noFill/>
          <a:ln w="57150">
            <a:solidFill>
              <a:srgbClr val="7030A0"/>
            </a:solidFill>
          </a:ln>
        </p:spPr>
        <p:txBody>
          <a:bodyPr wrap="square" rtlCol="0">
            <a:spAutoFit/>
          </a:bodyPr>
          <a:lstStyle/>
          <a:p>
            <a:r>
              <a:rPr lang="en-GB" b="1">
                <a:latin typeface="Comic Sans MS" panose="030F0702030302020204" pitchFamily="66" charset="0"/>
              </a:rPr>
              <a:t>This is the name for a male organ that allows urine (‘wee’) and semen to leave the body. </a:t>
            </a:r>
          </a:p>
        </p:txBody>
      </p:sp>
      <p:sp>
        <p:nvSpPr>
          <p:cNvPr id="12" name="TextBox 11"/>
          <p:cNvSpPr txBox="1"/>
          <p:nvPr/>
        </p:nvSpPr>
        <p:spPr>
          <a:xfrm>
            <a:off x="5244672" y="5055327"/>
            <a:ext cx="3170049" cy="1754326"/>
          </a:xfrm>
          <a:prstGeom prst="rect">
            <a:avLst/>
          </a:prstGeom>
          <a:noFill/>
          <a:ln w="57150">
            <a:solidFill>
              <a:srgbClr val="7030A0"/>
            </a:solidFill>
          </a:ln>
        </p:spPr>
        <p:txBody>
          <a:bodyPr wrap="square" rtlCol="0">
            <a:spAutoFit/>
          </a:bodyPr>
          <a:lstStyle/>
          <a:p>
            <a:r>
              <a:rPr lang="en-GB" b="1">
                <a:latin typeface="Comic Sans MS" panose="030F0702030302020204" pitchFamily="66" charset="0"/>
              </a:rPr>
              <a:t>This is also known as ‘menstruation’ and is something that happens to women and girls once a month and starts during puberty. </a:t>
            </a:r>
          </a:p>
        </p:txBody>
      </p:sp>
      <p:sp>
        <p:nvSpPr>
          <p:cNvPr id="13" name="TextBox 12"/>
          <p:cNvSpPr txBox="1"/>
          <p:nvPr/>
        </p:nvSpPr>
        <p:spPr>
          <a:xfrm>
            <a:off x="934284" y="5068389"/>
            <a:ext cx="1998617" cy="646331"/>
          </a:xfrm>
          <a:prstGeom prst="rect">
            <a:avLst/>
          </a:prstGeom>
          <a:noFill/>
          <a:ln w="57150">
            <a:solidFill>
              <a:srgbClr val="7030A0"/>
            </a:solidFill>
          </a:ln>
        </p:spPr>
        <p:txBody>
          <a:bodyPr wrap="square" rtlCol="0">
            <a:spAutoFit/>
          </a:bodyPr>
          <a:lstStyle/>
          <a:p>
            <a:pPr algn="ctr"/>
            <a:r>
              <a:rPr lang="en-GB" b="1">
                <a:latin typeface="Comic Sans MS" panose="030F0702030302020204" pitchFamily="66" charset="0"/>
              </a:rPr>
              <a:t>Body Odour (B.O.)</a:t>
            </a:r>
          </a:p>
        </p:txBody>
      </p:sp>
      <p:sp>
        <p:nvSpPr>
          <p:cNvPr id="14" name="TextBox 13"/>
          <p:cNvSpPr txBox="1"/>
          <p:nvPr/>
        </p:nvSpPr>
        <p:spPr>
          <a:xfrm>
            <a:off x="6990935" y="2594205"/>
            <a:ext cx="4099429" cy="1200329"/>
          </a:xfrm>
          <a:prstGeom prst="rect">
            <a:avLst/>
          </a:prstGeom>
          <a:noFill/>
          <a:ln w="57150">
            <a:solidFill>
              <a:srgbClr val="7030A0"/>
            </a:solidFill>
          </a:ln>
        </p:spPr>
        <p:txBody>
          <a:bodyPr wrap="square" rtlCol="0">
            <a:spAutoFit/>
          </a:bodyPr>
          <a:lstStyle/>
          <a:p>
            <a:r>
              <a:rPr lang="en-GB" b="1">
                <a:latin typeface="Comic Sans MS" panose="030F0702030302020204" pitchFamily="66" charset="0"/>
              </a:rPr>
              <a:t>This is the name for hair that grows around the genitals and pubic area in both boys and girls during puberty. </a:t>
            </a:r>
          </a:p>
        </p:txBody>
      </p:sp>
      <p:sp>
        <p:nvSpPr>
          <p:cNvPr id="16" name="TextBox 15"/>
          <p:cNvSpPr txBox="1"/>
          <p:nvPr/>
        </p:nvSpPr>
        <p:spPr>
          <a:xfrm>
            <a:off x="5394448" y="3990276"/>
            <a:ext cx="2870498" cy="923330"/>
          </a:xfrm>
          <a:prstGeom prst="rect">
            <a:avLst/>
          </a:prstGeom>
          <a:noFill/>
          <a:ln w="57150">
            <a:solidFill>
              <a:srgbClr val="7030A0"/>
            </a:solidFill>
          </a:ln>
        </p:spPr>
        <p:txBody>
          <a:bodyPr wrap="square" rtlCol="0">
            <a:spAutoFit/>
          </a:bodyPr>
          <a:lstStyle/>
          <a:p>
            <a:r>
              <a:rPr lang="en-GB" b="1">
                <a:latin typeface="Comic Sans MS" panose="030F0702030302020204" pitchFamily="66" charset="0"/>
              </a:rPr>
              <a:t>This is the name for</a:t>
            </a:r>
          </a:p>
          <a:p>
            <a:r>
              <a:rPr lang="en-GB" b="1">
                <a:latin typeface="Comic Sans MS" panose="030F0702030302020204" pitchFamily="66" charset="0"/>
              </a:rPr>
              <a:t> the (stinky)smell left</a:t>
            </a:r>
          </a:p>
          <a:p>
            <a:r>
              <a:rPr lang="en-GB" b="1">
                <a:latin typeface="Comic Sans MS" panose="030F0702030302020204" pitchFamily="66" charset="0"/>
              </a:rPr>
              <a:t> by dried sweat. </a:t>
            </a:r>
          </a:p>
        </p:txBody>
      </p:sp>
      <p:pic>
        <p:nvPicPr>
          <p:cNvPr id="3" name="Picture 2" descr="A drawing of a cartoon character&#10;&#10;Description automatically generated">
            <a:extLst>
              <a:ext uri="{FF2B5EF4-FFF2-40B4-BE49-F238E27FC236}">
                <a16:creationId xmlns:a16="http://schemas.microsoft.com/office/drawing/2014/main" id="{A93A3B2B-C84F-4F5D-9D30-D88F8F26308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877919" y="107816"/>
            <a:ext cx="1773802" cy="666705"/>
          </a:xfrm>
          <a:prstGeom prst="rect">
            <a:avLst/>
          </a:prstGeom>
        </p:spPr>
      </p:pic>
    </p:spTree>
    <p:extLst>
      <p:ext uri="{BB962C8B-B14F-4D97-AF65-F5344CB8AC3E}">
        <p14:creationId xmlns:p14="http://schemas.microsoft.com/office/powerpoint/2010/main" val="884099478"/>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B2F2B0E9-97C1-4414-810E-CCB1A59D7DF2}"/>
              </a:ext>
            </a:extLst>
          </p:cNvPr>
          <p:cNvPicPr>
            <a:picLocks noChangeAspect="1"/>
          </p:cNvPicPr>
          <p:nvPr/>
        </p:nvPicPr>
        <p:blipFill>
          <a:blip r:embed="rId2"/>
          <a:stretch>
            <a:fillRect/>
          </a:stretch>
        </p:blipFill>
        <p:spPr>
          <a:xfrm>
            <a:off x="278235" y="416192"/>
            <a:ext cx="1695450" cy="1581150"/>
          </a:xfrm>
          <a:prstGeom prst="rect">
            <a:avLst/>
          </a:prstGeom>
        </p:spPr>
      </p:pic>
      <p:sp>
        <p:nvSpPr>
          <p:cNvPr id="3" name="Rectangle 2"/>
          <p:cNvSpPr/>
          <p:nvPr/>
        </p:nvSpPr>
        <p:spPr>
          <a:xfrm>
            <a:off x="5840896" y="805943"/>
            <a:ext cx="1035861" cy="553998"/>
          </a:xfrm>
          <a:prstGeom prst="rect">
            <a:avLst/>
          </a:prstGeom>
        </p:spPr>
        <p:txBody>
          <a:bodyPr wrap="none">
            <a:spAutoFit/>
          </a:bodyPr>
          <a:lstStyle/>
          <a:p>
            <a:r>
              <a:rPr lang="en-GB" sz="3000">
                <a:latin typeface="Comic Sans MS" panose="030F0702030302020204" pitchFamily="66" charset="0"/>
              </a:rPr>
              <a:t>Quiz</a:t>
            </a:r>
          </a:p>
        </p:txBody>
      </p:sp>
      <p:sp>
        <p:nvSpPr>
          <p:cNvPr id="5" name="TextBox 4"/>
          <p:cNvSpPr txBox="1"/>
          <p:nvPr/>
        </p:nvSpPr>
        <p:spPr>
          <a:xfrm>
            <a:off x="1619794" y="1997342"/>
            <a:ext cx="9888583" cy="4247317"/>
          </a:xfrm>
          <a:prstGeom prst="rect">
            <a:avLst/>
          </a:prstGeom>
          <a:noFill/>
        </p:spPr>
        <p:txBody>
          <a:bodyPr wrap="square" rtlCol="0">
            <a:spAutoFit/>
          </a:bodyPr>
          <a:lstStyle/>
          <a:p>
            <a:r>
              <a:rPr lang="en-GB">
                <a:latin typeface="Comic Sans MS" panose="030F0702030302020204" pitchFamily="66" charset="0"/>
              </a:rPr>
              <a:t>Children to work on their own but you could consider displaying the answers on flip chart around the room to make it fun! Or try the True or False game</a:t>
            </a:r>
          </a:p>
          <a:p>
            <a:endParaRPr lang="en-GB">
              <a:latin typeface="Comic Sans MS" panose="030F0702030302020204" pitchFamily="66" charset="0"/>
            </a:endParaRPr>
          </a:p>
          <a:p>
            <a:r>
              <a:rPr lang="en-GB">
                <a:latin typeface="Comic Sans MS" panose="030F0702030302020204" pitchFamily="66" charset="0"/>
              </a:rPr>
              <a:t>Example questions all taken from the </a:t>
            </a:r>
            <a:r>
              <a:rPr lang="en-GB" b="1" u="sng">
                <a:latin typeface="Comic Sans MS" panose="030F0702030302020204" pitchFamily="66" charset="0"/>
              </a:rPr>
              <a:t>Rollercoaster resource</a:t>
            </a:r>
            <a:r>
              <a:rPr lang="en-GB" b="1">
                <a:latin typeface="Comic Sans MS" panose="030F0702030302020204" pitchFamily="66" charset="0"/>
              </a:rPr>
              <a:t> </a:t>
            </a:r>
            <a:r>
              <a:rPr lang="en-GB">
                <a:latin typeface="Comic Sans MS" panose="030F0702030302020204" pitchFamily="66" charset="0"/>
              </a:rPr>
              <a:t>available from </a:t>
            </a:r>
            <a:r>
              <a:rPr lang="en-GB" err="1">
                <a:latin typeface="Comic Sans MS" panose="030F0702030302020204" pitchFamily="66" charset="0"/>
              </a:rPr>
              <a:t>RoSIS</a:t>
            </a:r>
            <a:endParaRPr lang="en-GB">
              <a:latin typeface="Comic Sans MS" panose="030F0702030302020204" pitchFamily="66" charset="0"/>
            </a:endParaRPr>
          </a:p>
          <a:p>
            <a:endParaRPr lang="en-GB">
              <a:latin typeface="Comic Sans MS" panose="030F0702030302020204" pitchFamily="66" charset="0"/>
            </a:endParaRPr>
          </a:p>
          <a:p>
            <a:pPr marL="285750" indent="-285750">
              <a:buFont typeface="Arial" panose="020B0604020202020204" pitchFamily="34" charset="0"/>
              <a:buChar char="•"/>
            </a:pPr>
            <a:r>
              <a:rPr lang="en-GB" b="1">
                <a:latin typeface="Comic Sans MS" panose="030F0702030302020204" pitchFamily="66" charset="0"/>
              </a:rPr>
              <a:t>Girls should not play sports or go swimming when they have their periods</a:t>
            </a:r>
          </a:p>
          <a:p>
            <a:pPr marL="285750" indent="-285750">
              <a:buFont typeface="Arial" panose="020B0604020202020204" pitchFamily="34" charset="0"/>
              <a:buChar char="•"/>
            </a:pPr>
            <a:endParaRPr lang="en-GB" b="1">
              <a:latin typeface="Comic Sans MS" panose="030F0702030302020204" pitchFamily="66" charset="0"/>
            </a:endParaRPr>
          </a:p>
          <a:p>
            <a:pPr marL="285750" indent="-285750">
              <a:buFont typeface="Arial" panose="020B0604020202020204" pitchFamily="34" charset="0"/>
              <a:buChar char="•"/>
            </a:pPr>
            <a:r>
              <a:rPr lang="en-GB" b="1">
                <a:latin typeface="Comic Sans MS" panose="030F0702030302020204" pitchFamily="66" charset="0"/>
              </a:rPr>
              <a:t>Most girls start their periods by 10 year old</a:t>
            </a:r>
          </a:p>
          <a:p>
            <a:pPr marL="285750" indent="-285750">
              <a:buFont typeface="Arial" panose="020B0604020202020204" pitchFamily="34" charset="0"/>
              <a:buChar char="•"/>
            </a:pPr>
            <a:endParaRPr lang="en-GB" b="1">
              <a:latin typeface="Comic Sans MS" panose="030F0702030302020204" pitchFamily="66" charset="0"/>
            </a:endParaRPr>
          </a:p>
          <a:p>
            <a:pPr marL="285750" indent="-285750">
              <a:buFont typeface="Arial" panose="020B0604020202020204" pitchFamily="34" charset="0"/>
              <a:buChar char="•"/>
            </a:pPr>
            <a:r>
              <a:rPr lang="en-GB" b="1">
                <a:latin typeface="Comic Sans MS" panose="030F0702030302020204" pitchFamily="66" charset="0"/>
              </a:rPr>
              <a:t>Girls and women sometimes feel very moody and fed-up before or during their period</a:t>
            </a:r>
          </a:p>
          <a:p>
            <a:pPr marL="285750" indent="-285750">
              <a:buFont typeface="Arial" panose="020B0604020202020204" pitchFamily="34" charset="0"/>
              <a:buChar char="•"/>
            </a:pPr>
            <a:endParaRPr lang="en-GB" b="1">
              <a:latin typeface="Comic Sans MS" panose="030F0702030302020204" pitchFamily="66" charset="0"/>
            </a:endParaRPr>
          </a:p>
          <a:p>
            <a:pPr marL="285750" indent="-285750">
              <a:buFont typeface="Arial" panose="020B0604020202020204" pitchFamily="34" charset="0"/>
              <a:buChar char="•"/>
            </a:pPr>
            <a:r>
              <a:rPr lang="en-GB" b="1">
                <a:latin typeface="Comic Sans MS" panose="030F0702030302020204" pitchFamily="66" charset="0"/>
              </a:rPr>
              <a:t>Boys start to produce sperm when they are 10 years old</a:t>
            </a:r>
          </a:p>
          <a:p>
            <a:pPr marL="285750" indent="-285750">
              <a:buFont typeface="Arial" panose="020B0604020202020204" pitchFamily="34" charset="0"/>
              <a:buChar char="•"/>
            </a:pPr>
            <a:endParaRPr lang="en-GB" b="1">
              <a:latin typeface="Comic Sans MS" panose="030F0702030302020204" pitchFamily="66" charset="0"/>
            </a:endParaRPr>
          </a:p>
          <a:p>
            <a:pPr marL="285750" indent="-285750">
              <a:buFont typeface="Arial" panose="020B0604020202020204" pitchFamily="34" charset="0"/>
              <a:buChar char="•"/>
            </a:pPr>
            <a:r>
              <a:rPr lang="en-GB" b="1">
                <a:latin typeface="Comic Sans MS" panose="030F0702030302020204" pitchFamily="66" charset="0"/>
              </a:rPr>
              <a:t>Boys usually start puberty later than girls</a:t>
            </a:r>
            <a:endParaRPr lang="en-GB">
              <a:latin typeface="Comic Sans MS" panose="030F0702030302020204" pitchFamily="66" charset="0"/>
            </a:endParaRPr>
          </a:p>
        </p:txBody>
      </p:sp>
      <p:pic>
        <p:nvPicPr>
          <p:cNvPr id="6" name="Picture 5"/>
          <p:cNvPicPr>
            <a:picLocks noChangeAspect="1"/>
          </p:cNvPicPr>
          <p:nvPr/>
        </p:nvPicPr>
        <p:blipFill>
          <a:blip r:embed="rId3"/>
          <a:stretch>
            <a:fillRect/>
          </a:stretch>
        </p:blipFill>
        <p:spPr>
          <a:xfrm>
            <a:off x="8566513" y="4858108"/>
            <a:ext cx="3314700" cy="1828800"/>
          </a:xfrm>
          <a:prstGeom prst="rect">
            <a:avLst/>
          </a:prstGeom>
        </p:spPr>
      </p:pic>
      <p:pic>
        <p:nvPicPr>
          <p:cNvPr id="4" name="Picture 3" descr="A drawing of a cartoon character&#10;&#10;Description automatically generated">
            <a:extLst>
              <a:ext uri="{FF2B5EF4-FFF2-40B4-BE49-F238E27FC236}">
                <a16:creationId xmlns:a16="http://schemas.microsoft.com/office/drawing/2014/main" id="{8B11F53F-482C-4F7E-8A93-17437156A96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877919" y="238785"/>
            <a:ext cx="1773802" cy="666705"/>
          </a:xfrm>
          <a:prstGeom prst="rect">
            <a:avLst/>
          </a:prstGeom>
        </p:spPr>
      </p:pic>
    </p:spTree>
    <p:extLst>
      <p:ext uri="{BB962C8B-B14F-4D97-AF65-F5344CB8AC3E}">
        <p14:creationId xmlns:p14="http://schemas.microsoft.com/office/powerpoint/2010/main" val="113930386"/>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B2F2B0E9-97C1-4414-810E-CCB1A59D7DF2}"/>
              </a:ext>
            </a:extLst>
          </p:cNvPr>
          <p:cNvPicPr>
            <a:picLocks noChangeAspect="1"/>
          </p:cNvPicPr>
          <p:nvPr/>
        </p:nvPicPr>
        <p:blipFill>
          <a:blip r:embed="rId2"/>
          <a:stretch>
            <a:fillRect/>
          </a:stretch>
        </p:blipFill>
        <p:spPr>
          <a:xfrm>
            <a:off x="278235" y="416192"/>
            <a:ext cx="1695450" cy="1581150"/>
          </a:xfrm>
          <a:prstGeom prst="rect">
            <a:avLst/>
          </a:prstGeom>
        </p:spPr>
      </p:pic>
      <p:sp>
        <p:nvSpPr>
          <p:cNvPr id="3" name="TextBox 2"/>
          <p:cNvSpPr txBox="1"/>
          <p:nvPr/>
        </p:nvSpPr>
        <p:spPr>
          <a:xfrm>
            <a:off x="3448594" y="576833"/>
            <a:ext cx="6139543" cy="1846659"/>
          </a:xfrm>
          <a:prstGeom prst="rect">
            <a:avLst/>
          </a:prstGeom>
          <a:noFill/>
        </p:spPr>
        <p:txBody>
          <a:bodyPr wrap="square" rtlCol="0">
            <a:spAutoFit/>
          </a:bodyPr>
          <a:lstStyle/>
          <a:p>
            <a:pPr algn="ctr"/>
            <a:r>
              <a:rPr lang="en-GB" sz="3000" b="1">
                <a:latin typeface="Comic Sans MS" panose="030F0702030302020204" pitchFamily="66" charset="0"/>
              </a:rPr>
              <a:t>Name Game</a:t>
            </a:r>
          </a:p>
          <a:p>
            <a:pPr algn="ctr"/>
            <a:endParaRPr lang="en-GB" sz="3000" b="1">
              <a:latin typeface="Comic Sans MS" panose="030F0702030302020204" pitchFamily="66" charset="0"/>
            </a:endParaRPr>
          </a:p>
          <a:p>
            <a:endParaRPr lang="en-GB">
              <a:latin typeface="Comic Sans MS" panose="030F0702030302020204" pitchFamily="66" charset="0"/>
            </a:endParaRPr>
          </a:p>
          <a:p>
            <a:endParaRPr lang="en-GB">
              <a:latin typeface="Comic Sans MS" panose="030F0702030302020204" pitchFamily="66" charset="0"/>
            </a:endParaRPr>
          </a:p>
          <a:p>
            <a:endParaRPr lang="en-GB">
              <a:latin typeface="Comic Sans MS" panose="030F0702030302020204" pitchFamily="66" charset="0"/>
            </a:endParaRPr>
          </a:p>
        </p:txBody>
      </p:sp>
      <p:sp>
        <p:nvSpPr>
          <p:cNvPr id="4" name="Rectangle 3"/>
          <p:cNvSpPr/>
          <p:nvPr/>
        </p:nvSpPr>
        <p:spPr>
          <a:xfrm>
            <a:off x="1502227" y="4848385"/>
            <a:ext cx="10289177" cy="1200329"/>
          </a:xfrm>
          <a:prstGeom prst="rect">
            <a:avLst/>
          </a:prstGeom>
        </p:spPr>
        <p:txBody>
          <a:bodyPr wrap="square">
            <a:spAutoFit/>
          </a:bodyPr>
          <a:lstStyle/>
          <a:p>
            <a:r>
              <a:rPr lang="en-GB" b="1"/>
              <a:t>Lesson plans for can be found here:-</a:t>
            </a:r>
          </a:p>
          <a:p>
            <a:endParaRPr lang="en-GB" b="1"/>
          </a:p>
          <a:p>
            <a:r>
              <a:rPr lang="en-GB"/>
              <a:t>https://www.always.co.uk/en-gb/about-us/campaigns-and-initiatives/puberty-education-programme/primary-schools-resources/</a:t>
            </a:r>
          </a:p>
        </p:txBody>
      </p:sp>
      <p:sp>
        <p:nvSpPr>
          <p:cNvPr id="5" name="Rectangle 4"/>
          <p:cNvSpPr/>
          <p:nvPr/>
        </p:nvSpPr>
        <p:spPr>
          <a:xfrm>
            <a:off x="2351314" y="1875081"/>
            <a:ext cx="8591005" cy="2585323"/>
          </a:xfrm>
          <a:prstGeom prst="rect">
            <a:avLst/>
          </a:prstGeom>
        </p:spPr>
        <p:txBody>
          <a:bodyPr wrap="square">
            <a:spAutoFit/>
          </a:bodyPr>
          <a:lstStyle/>
          <a:p>
            <a:r>
              <a:rPr lang="en-GB">
                <a:latin typeface="Comic Sans MS" panose="030F0702030302020204" pitchFamily="66" charset="0"/>
              </a:rPr>
              <a:t>This possibly is more of a good starter to a lesson than a baseline activity.</a:t>
            </a:r>
          </a:p>
          <a:p>
            <a:endParaRPr lang="en-GB">
              <a:latin typeface="Comic Sans MS" panose="030F0702030302020204" pitchFamily="66" charset="0"/>
            </a:endParaRPr>
          </a:p>
          <a:p>
            <a:r>
              <a:rPr lang="en-GB">
                <a:latin typeface="Comic Sans MS" panose="030F0702030302020204" pitchFamily="66" charset="0"/>
              </a:rPr>
              <a:t>Give pupils free rein to come out with as many names for reproductive parts of the body as they can (they can be given the option of writing the names on a piece of paper if they feel uncomfortable calling them out). </a:t>
            </a:r>
          </a:p>
          <a:p>
            <a:r>
              <a:rPr lang="en-GB">
                <a:latin typeface="Comic Sans MS" panose="030F0702030302020204" pitchFamily="66" charset="0"/>
              </a:rPr>
              <a:t>Make a list on the board for male and female parts and group words for the same thing together (e.g. ‘boobs’, ‘bazookas’) so that when the vocabulary runs out you can ring the words and say that all these words are slang terms for ‘breasts’, which is the proper name for them.</a:t>
            </a:r>
          </a:p>
        </p:txBody>
      </p:sp>
      <p:pic>
        <p:nvPicPr>
          <p:cNvPr id="6" name="Picture 5"/>
          <p:cNvPicPr>
            <a:picLocks noChangeAspect="1"/>
          </p:cNvPicPr>
          <p:nvPr/>
        </p:nvPicPr>
        <p:blipFill>
          <a:blip r:embed="rId3"/>
          <a:stretch>
            <a:fillRect/>
          </a:stretch>
        </p:blipFill>
        <p:spPr>
          <a:xfrm rot="1028297">
            <a:off x="9075725" y="859330"/>
            <a:ext cx="1409700" cy="600075"/>
          </a:xfrm>
          <a:prstGeom prst="rect">
            <a:avLst/>
          </a:prstGeom>
        </p:spPr>
      </p:pic>
      <p:pic>
        <p:nvPicPr>
          <p:cNvPr id="8" name="Picture 7" descr="A drawing of a cartoon character&#10;&#10;Description automatically generated">
            <a:extLst>
              <a:ext uri="{FF2B5EF4-FFF2-40B4-BE49-F238E27FC236}">
                <a16:creationId xmlns:a16="http://schemas.microsoft.com/office/drawing/2014/main" id="{4FDEAC0F-68F8-4497-8EB9-121DB8CEE63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020794" y="84003"/>
            <a:ext cx="1773802" cy="666705"/>
          </a:xfrm>
          <a:prstGeom prst="rect">
            <a:avLst/>
          </a:prstGeom>
        </p:spPr>
      </p:pic>
    </p:spTree>
    <p:extLst>
      <p:ext uri="{BB962C8B-B14F-4D97-AF65-F5344CB8AC3E}">
        <p14:creationId xmlns:p14="http://schemas.microsoft.com/office/powerpoint/2010/main" val="1008600538"/>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B2F2B0E9-97C1-4414-810E-CCB1A59D7DF2}"/>
              </a:ext>
            </a:extLst>
          </p:cNvPr>
          <p:cNvPicPr>
            <a:picLocks noChangeAspect="1"/>
          </p:cNvPicPr>
          <p:nvPr/>
        </p:nvPicPr>
        <p:blipFill>
          <a:blip r:embed="rId2"/>
          <a:stretch>
            <a:fillRect/>
          </a:stretch>
        </p:blipFill>
        <p:spPr>
          <a:xfrm>
            <a:off x="278235" y="416192"/>
            <a:ext cx="1695450" cy="1581150"/>
          </a:xfrm>
          <a:prstGeom prst="rect">
            <a:avLst/>
          </a:prstGeom>
        </p:spPr>
      </p:pic>
      <p:sp>
        <p:nvSpPr>
          <p:cNvPr id="3" name="Rectangle 2"/>
          <p:cNvSpPr/>
          <p:nvPr/>
        </p:nvSpPr>
        <p:spPr>
          <a:xfrm>
            <a:off x="2239371" y="3297129"/>
            <a:ext cx="7641837" cy="646331"/>
          </a:xfrm>
          <a:prstGeom prst="rect">
            <a:avLst/>
          </a:prstGeom>
        </p:spPr>
        <p:txBody>
          <a:bodyPr wrap="none">
            <a:spAutoFit/>
          </a:bodyPr>
          <a:lstStyle/>
          <a:p>
            <a:pPr algn="ctr"/>
            <a:r>
              <a:rPr lang="en-GB" sz="3600" b="1">
                <a:latin typeface="Comic Sans MS" panose="030F0702030302020204" pitchFamily="66" charset="0"/>
              </a:rPr>
              <a:t>Lesson ideas, resources and links</a:t>
            </a:r>
          </a:p>
        </p:txBody>
      </p:sp>
      <p:sp>
        <p:nvSpPr>
          <p:cNvPr id="4" name="Rectangle 3"/>
          <p:cNvSpPr/>
          <p:nvPr/>
        </p:nvSpPr>
        <p:spPr>
          <a:xfrm>
            <a:off x="9543187" y="946284"/>
            <a:ext cx="2447359" cy="1997342"/>
          </a:xfrm>
          <a:prstGeom prst="rect">
            <a:avLst/>
          </a:prstGeom>
          <a:solidFill>
            <a:schemeClr val="accent1">
              <a:lumMod val="20000"/>
              <a:lumOff val="80000"/>
            </a:schemeClr>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TextBox 4"/>
          <p:cNvSpPr txBox="1"/>
          <p:nvPr/>
        </p:nvSpPr>
        <p:spPr>
          <a:xfrm>
            <a:off x="9690337" y="1084639"/>
            <a:ext cx="2288303" cy="1815882"/>
          </a:xfrm>
          <a:prstGeom prst="rect">
            <a:avLst/>
          </a:prstGeom>
          <a:noFill/>
        </p:spPr>
        <p:txBody>
          <a:bodyPr wrap="square" rtlCol="0">
            <a:spAutoFit/>
          </a:bodyPr>
          <a:lstStyle/>
          <a:p>
            <a:r>
              <a:rPr lang="en-GB" sz="1600">
                <a:latin typeface="Comic Sans MS" panose="030F0702030302020204" pitchFamily="66" charset="0"/>
              </a:rPr>
              <a:t>This box will show details of any lesson plans and resources that are available to download. The links will be at the end of the PowerPoint</a:t>
            </a:r>
          </a:p>
        </p:txBody>
      </p:sp>
      <p:pic>
        <p:nvPicPr>
          <p:cNvPr id="7" name="Picture 6" descr="A drawing of a cartoon character&#10;&#10;Description automatically generated">
            <a:extLst>
              <a:ext uri="{FF2B5EF4-FFF2-40B4-BE49-F238E27FC236}">
                <a16:creationId xmlns:a16="http://schemas.microsoft.com/office/drawing/2014/main" id="{940E511E-36B7-4618-B65A-2F62085189E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877919" y="107816"/>
            <a:ext cx="1773802" cy="666705"/>
          </a:xfrm>
          <a:prstGeom prst="rect">
            <a:avLst/>
          </a:prstGeom>
        </p:spPr>
      </p:pic>
    </p:spTree>
    <p:extLst>
      <p:ext uri="{BB962C8B-B14F-4D97-AF65-F5344CB8AC3E}">
        <p14:creationId xmlns:p14="http://schemas.microsoft.com/office/powerpoint/2010/main" val="1203208009"/>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B2F2B0E9-97C1-4414-810E-CCB1A59D7DF2}"/>
              </a:ext>
            </a:extLst>
          </p:cNvPr>
          <p:cNvPicPr>
            <a:picLocks noChangeAspect="1"/>
          </p:cNvPicPr>
          <p:nvPr/>
        </p:nvPicPr>
        <p:blipFill>
          <a:blip r:embed="rId2"/>
          <a:stretch>
            <a:fillRect/>
          </a:stretch>
        </p:blipFill>
        <p:spPr>
          <a:xfrm>
            <a:off x="278235" y="416192"/>
            <a:ext cx="1695450" cy="1581150"/>
          </a:xfrm>
          <a:prstGeom prst="rect">
            <a:avLst/>
          </a:prstGeom>
        </p:spPr>
      </p:pic>
      <p:sp>
        <p:nvSpPr>
          <p:cNvPr id="3" name="Rectangle 2"/>
          <p:cNvSpPr/>
          <p:nvPr/>
        </p:nvSpPr>
        <p:spPr>
          <a:xfrm>
            <a:off x="2975772" y="240336"/>
            <a:ext cx="5771132" cy="1200329"/>
          </a:xfrm>
          <a:prstGeom prst="rect">
            <a:avLst/>
          </a:prstGeom>
        </p:spPr>
        <p:txBody>
          <a:bodyPr wrap="none">
            <a:spAutoFit/>
          </a:bodyPr>
          <a:lstStyle/>
          <a:p>
            <a:r>
              <a:rPr lang="en-GB" b="1">
                <a:latin typeface="Comic Sans MS" panose="030F0702030302020204" pitchFamily="66" charset="0"/>
              </a:rPr>
              <a:t>Questions to consider – </a:t>
            </a:r>
          </a:p>
          <a:p>
            <a:r>
              <a:rPr lang="en-GB" b="1">
                <a:latin typeface="Comic Sans MS" panose="030F0702030302020204" pitchFamily="66" charset="0"/>
              </a:rPr>
              <a:t>			</a:t>
            </a:r>
            <a:r>
              <a:rPr lang="en-GB">
                <a:latin typeface="Comic Sans MS" panose="030F0702030302020204" pitchFamily="66" charset="0"/>
              </a:rPr>
              <a:t>How do we change?</a:t>
            </a:r>
          </a:p>
          <a:p>
            <a:r>
              <a:rPr lang="en-GB">
                <a:latin typeface="Comic Sans MS" panose="030F0702030302020204" pitchFamily="66" charset="0"/>
              </a:rPr>
              <a:t>			What does puberty mean?</a:t>
            </a:r>
          </a:p>
          <a:p>
            <a:endParaRPr lang="en-GB" b="1">
              <a:latin typeface="Comic Sans MS" panose="030F0702030302020204" pitchFamily="66" charset="0"/>
            </a:endParaRPr>
          </a:p>
        </p:txBody>
      </p:sp>
      <p:sp>
        <p:nvSpPr>
          <p:cNvPr id="6" name="Explosion 2 5"/>
          <p:cNvSpPr/>
          <p:nvPr/>
        </p:nvSpPr>
        <p:spPr>
          <a:xfrm>
            <a:off x="-136497" y="1048559"/>
            <a:ext cx="7288222" cy="3879669"/>
          </a:xfrm>
          <a:prstGeom prst="irregularSeal2">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extBox 6"/>
          <p:cNvSpPr txBox="1"/>
          <p:nvPr/>
        </p:nvSpPr>
        <p:spPr>
          <a:xfrm rot="20028425">
            <a:off x="537564" y="2399523"/>
            <a:ext cx="5107577" cy="1477328"/>
          </a:xfrm>
          <a:prstGeom prst="rect">
            <a:avLst/>
          </a:prstGeom>
          <a:noFill/>
        </p:spPr>
        <p:txBody>
          <a:bodyPr wrap="square" rtlCol="0">
            <a:spAutoFit/>
          </a:bodyPr>
          <a:lstStyle/>
          <a:p>
            <a:pPr algn="ctr"/>
            <a:r>
              <a:rPr lang="en-GB">
                <a:latin typeface="Comic Sans MS" panose="030F0702030302020204" pitchFamily="66" charset="0"/>
              </a:rPr>
              <a:t>Use a dictionary to find out the </a:t>
            </a:r>
          </a:p>
          <a:p>
            <a:pPr algn="ctr"/>
            <a:r>
              <a:rPr lang="en-GB">
                <a:latin typeface="Comic Sans MS" panose="030F0702030302020204" pitchFamily="66" charset="0"/>
              </a:rPr>
              <a:t>meanings of the words ‘puberty’ and ‘adolescence’.  Write them up and </a:t>
            </a:r>
          </a:p>
          <a:p>
            <a:pPr algn="ctr"/>
            <a:r>
              <a:rPr lang="en-GB">
                <a:latin typeface="Comic Sans MS" panose="030F0702030302020204" pitchFamily="66" charset="0"/>
              </a:rPr>
              <a:t>display the best ones </a:t>
            </a:r>
          </a:p>
          <a:p>
            <a:pPr algn="ctr"/>
            <a:endParaRPr lang="en-GB">
              <a:latin typeface="Comic Sans MS" panose="030F0702030302020204" pitchFamily="66" charset="0"/>
            </a:endParaRPr>
          </a:p>
        </p:txBody>
      </p:sp>
      <p:sp>
        <p:nvSpPr>
          <p:cNvPr id="8" name="Explosion 2 7"/>
          <p:cNvSpPr/>
          <p:nvPr/>
        </p:nvSpPr>
        <p:spPr>
          <a:xfrm rot="2055857">
            <a:off x="7074961" y="1520847"/>
            <a:ext cx="5597315" cy="3401472"/>
          </a:xfrm>
          <a:prstGeom prst="irregularSeal2">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TextBox 8"/>
          <p:cNvSpPr txBox="1"/>
          <p:nvPr/>
        </p:nvSpPr>
        <p:spPr>
          <a:xfrm rot="1444133">
            <a:off x="7052690" y="2412084"/>
            <a:ext cx="5107577" cy="1477328"/>
          </a:xfrm>
          <a:prstGeom prst="rect">
            <a:avLst/>
          </a:prstGeom>
          <a:noFill/>
        </p:spPr>
        <p:txBody>
          <a:bodyPr wrap="square" rtlCol="0">
            <a:spAutoFit/>
          </a:bodyPr>
          <a:lstStyle/>
          <a:p>
            <a:pPr algn="ctr"/>
            <a:r>
              <a:rPr lang="en-GB">
                <a:latin typeface="Comic Sans MS" panose="030F0702030302020204" pitchFamily="66" charset="0"/>
              </a:rPr>
              <a:t>If not already done so, </a:t>
            </a:r>
          </a:p>
          <a:p>
            <a:pPr algn="ctr"/>
            <a:r>
              <a:rPr lang="en-GB">
                <a:latin typeface="Comic Sans MS" panose="030F0702030302020204" pitchFamily="66" charset="0"/>
              </a:rPr>
              <a:t>complete </a:t>
            </a:r>
          </a:p>
          <a:p>
            <a:pPr algn="ctr"/>
            <a:r>
              <a:rPr lang="en-GB">
                <a:latin typeface="Comic Sans MS" panose="030F0702030302020204" pitchFamily="66" charset="0"/>
              </a:rPr>
              <a:t>draw and write activity </a:t>
            </a:r>
          </a:p>
          <a:p>
            <a:pPr algn="ctr"/>
            <a:r>
              <a:rPr lang="en-GB">
                <a:latin typeface="Comic Sans MS" panose="030F0702030302020204" pitchFamily="66" charset="0"/>
              </a:rPr>
              <a:t>(baseline) </a:t>
            </a:r>
          </a:p>
          <a:p>
            <a:pPr algn="ctr"/>
            <a:r>
              <a:rPr lang="en-GB">
                <a:latin typeface="Comic Sans MS" panose="030F0702030302020204" pitchFamily="66" charset="0"/>
              </a:rPr>
              <a:t>and use as a discussion tool</a:t>
            </a:r>
          </a:p>
        </p:txBody>
      </p:sp>
      <p:sp>
        <p:nvSpPr>
          <p:cNvPr id="10" name="Explosion 2 9"/>
          <p:cNvSpPr/>
          <p:nvPr/>
        </p:nvSpPr>
        <p:spPr>
          <a:xfrm rot="573430">
            <a:off x="1016474" y="3447867"/>
            <a:ext cx="7421333" cy="3926748"/>
          </a:xfrm>
          <a:prstGeom prst="irregularSeal2">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TextBox 10"/>
          <p:cNvSpPr txBox="1"/>
          <p:nvPr/>
        </p:nvSpPr>
        <p:spPr>
          <a:xfrm>
            <a:off x="2482553" y="4518247"/>
            <a:ext cx="4044940" cy="2031325"/>
          </a:xfrm>
          <a:prstGeom prst="rect">
            <a:avLst/>
          </a:prstGeom>
          <a:noFill/>
        </p:spPr>
        <p:txBody>
          <a:bodyPr wrap="square" rtlCol="0">
            <a:spAutoFit/>
          </a:bodyPr>
          <a:lstStyle/>
          <a:p>
            <a:r>
              <a:rPr lang="en-GB">
                <a:latin typeface="Comic Sans MS" panose="030F0702030302020204" pitchFamily="66" charset="0"/>
              </a:rPr>
              <a:t>Give small groups questions to discuss such as:</a:t>
            </a:r>
          </a:p>
          <a:p>
            <a:r>
              <a:rPr lang="en-GB">
                <a:latin typeface="Comic Sans MS" panose="030F0702030302020204" pitchFamily="66" charset="0"/>
              </a:rPr>
              <a:t>Do boys and girls start puberty at the same time?  </a:t>
            </a:r>
          </a:p>
          <a:p>
            <a:r>
              <a:rPr lang="en-GB">
                <a:latin typeface="Comic Sans MS" panose="030F0702030302020204" pitchFamily="66" charset="0"/>
              </a:rPr>
              <a:t> Why are these changes happening? </a:t>
            </a:r>
          </a:p>
          <a:p>
            <a:r>
              <a:rPr lang="en-GB">
                <a:latin typeface="Comic Sans MS" panose="030F0702030302020204" pitchFamily="66" charset="0"/>
              </a:rPr>
              <a:t>Will these changes happen to everyone at the same time? </a:t>
            </a:r>
          </a:p>
        </p:txBody>
      </p:sp>
      <p:sp>
        <p:nvSpPr>
          <p:cNvPr id="12" name="Rectangle 11"/>
          <p:cNvSpPr/>
          <p:nvPr/>
        </p:nvSpPr>
        <p:spPr>
          <a:xfrm>
            <a:off x="9596595" y="49888"/>
            <a:ext cx="2447359" cy="1997342"/>
          </a:xfrm>
          <a:prstGeom prst="rect">
            <a:avLst/>
          </a:prstGeom>
          <a:solidFill>
            <a:schemeClr val="accent1">
              <a:lumMod val="20000"/>
              <a:lumOff val="80000"/>
            </a:schemeClr>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TextBox 13"/>
          <p:cNvSpPr txBox="1"/>
          <p:nvPr/>
        </p:nvSpPr>
        <p:spPr>
          <a:xfrm>
            <a:off x="9716961" y="70871"/>
            <a:ext cx="2312125" cy="2185214"/>
          </a:xfrm>
          <a:prstGeom prst="rect">
            <a:avLst/>
          </a:prstGeom>
          <a:noFill/>
        </p:spPr>
        <p:txBody>
          <a:bodyPr wrap="square" rtlCol="0">
            <a:spAutoFit/>
          </a:bodyPr>
          <a:lstStyle/>
          <a:p>
            <a:r>
              <a:rPr lang="en-GB" sz="1500" err="1">
                <a:latin typeface="Comic Sans MS" panose="030F0702030302020204" pitchFamily="66" charset="0"/>
              </a:rPr>
              <a:t>RoSIS</a:t>
            </a:r>
            <a:r>
              <a:rPr lang="en-GB" sz="1500">
                <a:latin typeface="Comic Sans MS" panose="030F0702030302020204" pitchFamily="66" charset="0"/>
              </a:rPr>
              <a:t> SOW</a:t>
            </a:r>
          </a:p>
          <a:p>
            <a:r>
              <a:rPr lang="en-GB" sz="1500" err="1">
                <a:latin typeface="Comic Sans MS" panose="030F0702030302020204" pitchFamily="66" charset="0"/>
              </a:rPr>
              <a:t>RoSIS</a:t>
            </a:r>
            <a:r>
              <a:rPr lang="en-GB" sz="1500">
                <a:latin typeface="Comic Sans MS" panose="030F0702030302020204" pitchFamily="66" charset="0"/>
              </a:rPr>
              <a:t> Rollercoaster</a:t>
            </a:r>
          </a:p>
          <a:p>
            <a:r>
              <a:rPr lang="en-GB" sz="1500">
                <a:latin typeface="Comic Sans MS" panose="030F0702030302020204" pitchFamily="66" charset="0"/>
              </a:rPr>
              <a:t>Medway Y4/5 lesson 1 (need PSHE Association membership)</a:t>
            </a:r>
          </a:p>
          <a:p>
            <a:r>
              <a:rPr lang="en-GB" sz="1500">
                <a:latin typeface="Comic Sans MS" panose="030F0702030302020204" pitchFamily="66" charset="0"/>
              </a:rPr>
              <a:t>Amaze video clip – What happens during puberty</a:t>
            </a:r>
          </a:p>
          <a:p>
            <a:endParaRPr lang="en-GB" sz="1600">
              <a:latin typeface="Comic Sans MS" panose="030F0702030302020204" pitchFamily="66" charset="0"/>
            </a:endParaRPr>
          </a:p>
        </p:txBody>
      </p:sp>
      <p:pic>
        <p:nvPicPr>
          <p:cNvPr id="15" name="Picture 14"/>
          <p:cNvPicPr>
            <a:picLocks noChangeAspect="1"/>
          </p:cNvPicPr>
          <p:nvPr/>
        </p:nvPicPr>
        <p:blipFill>
          <a:blip r:embed="rId3"/>
          <a:stretch>
            <a:fillRect/>
          </a:stretch>
        </p:blipFill>
        <p:spPr>
          <a:xfrm>
            <a:off x="7958349" y="4375926"/>
            <a:ext cx="3264857" cy="1826906"/>
          </a:xfrm>
          <a:prstGeom prst="rect">
            <a:avLst/>
          </a:prstGeom>
        </p:spPr>
      </p:pic>
      <p:sp>
        <p:nvSpPr>
          <p:cNvPr id="4" name="Rectangle 3"/>
          <p:cNvSpPr/>
          <p:nvPr/>
        </p:nvSpPr>
        <p:spPr>
          <a:xfrm>
            <a:off x="7084834" y="6289132"/>
            <a:ext cx="5011885" cy="369332"/>
          </a:xfrm>
          <a:prstGeom prst="rect">
            <a:avLst/>
          </a:prstGeom>
        </p:spPr>
        <p:txBody>
          <a:bodyPr wrap="none">
            <a:spAutoFit/>
          </a:bodyPr>
          <a:lstStyle/>
          <a:p>
            <a:r>
              <a:rPr lang="en-GB"/>
              <a:t>https://www.youtube.com/watch?v=Ub0c2xFOKpQ</a:t>
            </a:r>
          </a:p>
        </p:txBody>
      </p:sp>
      <p:pic>
        <p:nvPicPr>
          <p:cNvPr id="5" name="Picture 4" descr="A drawing of a cartoon character&#10;&#10;Description automatically generated">
            <a:extLst>
              <a:ext uri="{FF2B5EF4-FFF2-40B4-BE49-F238E27FC236}">
                <a16:creationId xmlns:a16="http://schemas.microsoft.com/office/drawing/2014/main" id="{DC6BE281-4191-43A4-BD8B-B0622F2360A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5263" y="6144285"/>
            <a:ext cx="1773802" cy="666705"/>
          </a:xfrm>
          <a:prstGeom prst="rect">
            <a:avLst/>
          </a:prstGeom>
        </p:spPr>
      </p:pic>
    </p:spTree>
    <p:extLst>
      <p:ext uri="{BB962C8B-B14F-4D97-AF65-F5344CB8AC3E}">
        <p14:creationId xmlns:p14="http://schemas.microsoft.com/office/powerpoint/2010/main" val="3719409379"/>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B2F2B0E9-97C1-4414-810E-CCB1A59D7DF2}"/>
              </a:ext>
            </a:extLst>
          </p:cNvPr>
          <p:cNvPicPr>
            <a:picLocks noChangeAspect="1"/>
          </p:cNvPicPr>
          <p:nvPr/>
        </p:nvPicPr>
        <p:blipFill>
          <a:blip r:embed="rId2"/>
          <a:stretch>
            <a:fillRect/>
          </a:stretch>
        </p:blipFill>
        <p:spPr>
          <a:xfrm>
            <a:off x="239047" y="166153"/>
            <a:ext cx="1695450" cy="1581150"/>
          </a:xfrm>
          <a:prstGeom prst="rect">
            <a:avLst/>
          </a:prstGeom>
        </p:spPr>
      </p:pic>
      <p:sp>
        <p:nvSpPr>
          <p:cNvPr id="5" name="Rectangle 4"/>
          <p:cNvSpPr/>
          <p:nvPr/>
        </p:nvSpPr>
        <p:spPr>
          <a:xfrm>
            <a:off x="9596595" y="49888"/>
            <a:ext cx="2447359" cy="1997342"/>
          </a:xfrm>
          <a:prstGeom prst="rect">
            <a:avLst/>
          </a:prstGeom>
          <a:solidFill>
            <a:schemeClr val="accent1">
              <a:lumMod val="20000"/>
              <a:lumOff val="80000"/>
            </a:schemeClr>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Rectangle 5"/>
          <p:cNvSpPr/>
          <p:nvPr/>
        </p:nvSpPr>
        <p:spPr>
          <a:xfrm>
            <a:off x="918755" y="2398820"/>
            <a:ext cx="9518468" cy="3970318"/>
          </a:xfrm>
          <a:prstGeom prst="rect">
            <a:avLst/>
          </a:prstGeom>
        </p:spPr>
        <p:txBody>
          <a:bodyPr wrap="square">
            <a:spAutoFit/>
          </a:bodyPr>
          <a:lstStyle/>
          <a:p>
            <a:r>
              <a:rPr lang="en-GB">
                <a:latin typeface="Comic Sans MS" panose="030F0702030302020204" pitchFamily="66" charset="0"/>
              </a:rPr>
              <a:t>Ask the children to think of all the ways they have changed in the last 3 years.  </a:t>
            </a:r>
          </a:p>
          <a:p>
            <a:endParaRPr lang="en-GB">
              <a:latin typeface="Comic Sans MS" panose="030F0702030302020204" pitchFamily="66" charset="0"/>
            </a:endParaRPr>
          </a:p>
          <a:p>
            <a:r>
              <a:rPr lang="en-GB">
                <a:latin typeface="Comic Sans MS" panose="030F0702030302020204" pitchFamily="66" charset="0"/>
              </a:rPr>
              <a:t>Ask them to make 3 lists: appearance, personality, relationships.  Then make a grid similar to the one below and ask children to come up with 3 things that they would like to change </a:t>
            </a:r>
          </a:p>
          <a:p>
            <a:endParaRPr lang="en-GB">
              <a:latin typeface="Comic Sans MS" panose="030F0702030302020204" pitchFamily="66" charset="0"/>
            </a:endParaRPr>
          </a:p>
          <a:p>
            <a:endParaRPr lang="en-GB">
              <a:latin typeface="Comic Sans MS" panose="030F0702030302020204" pitchFamily="66" charset="0"/>
            </a:endParaRPr>
          </a:p>
          <a:p>
            <a:endParaRPr lang="en-GB">
              <a:latin typeface="Comic Sans MS" panose="030F0702030302020204" pitchFamily="66" charset="0"/>
            </a:endParaRPr>
          </a:p>
          <a:p>
            <a:endParaRPr lang="en-GB">
              <a:latin typeface="Comic Sans MS" panose="030F0702030302020204" pitchFamily="66" charset="0"/>
            </a:endParaRPr>
          </a:p>
          <a:p>
            <a:endParaRPr lang="en-GB">
              <a:latin typeface="Comic Sans MS" panose="030F0702030302020204" pitchFamily="66" charset="0"/>
            </a:endParaRPr>
          </a:p>
          <a:p>
            <a:endParaRPr lang="en-GB">
              <a:latin typeface="Comic Sans MS" panose="030F0702030302020204" pitchFamily="66" charset="0"/>
            </a:endParaRPr>
          </a:p>
          <a:p>
            <a:endParaRPr lang="en-GB">
              <a:latin typeface="Comic Sans MS" panose="030F0702030302020204" pitchFamily="66" charset="0"/>
            </a:endParaRPr>
          </a:p>
          <a:p>
            <a:r>
              <a:rPr lang="en-GB">
                <a:latin typeface="Comic Sans MS" panose="030F0702030302020204" pitchFamily="66" charset="0"/>
              </a:rPr>
              <a:t> </a:t>
            </a:r>
          </a:p>
          <a:p>
            <a:r>
              <a:rPr lang="en-GB">
                <a:latin typeface="Comic Sans MS" panose="030F0702030302020204" pitchFamily="66" charset="0"/>
              </a:rPr>
              <a:t>Include talk about is everyone the same, do changes happen at the same time? </a:t>
            </a:r>
          </a:p>
        </p:txBody>
      </p:sp>
      <p:sp>
        <p:nvSpPr>
          <p:cNvPr id="7" name="Rectangle 6"/>
          <p:cNvSpPr/>
          <p:nvPr/>
        </p:nvSpPr>
        <p:spPr>
          <a:xfrm>
            <a:off x="2737140" y="351981"/>
            <a:ext cx="6563614" cy="1477328"/>
          </a:xfrm>
          <a:prstGeom prst="rect">
            <a:avLst/>
          </a:prstGeom>
        </p:spPr>
        <p:txBody>
          <a:bodyPr wrap="square">
            <a:spAutoFit/>
          </a:bodyPr>
          <a:lstStyle/>
          <a:p>
            <a:r>
              <a:rPr lang="en-GB" b="1">
                <a:latin typeface="Comic Sans MS" panose="030F0702030302020204" pitchFamily="66" charset="0"/>
              </a:rPr>
              <a:t>Question to consider – </a:t>
            </a:r>
          </a:p>
          <a:p>
            <a:r>
              <a:rPr lang="en-GB" b="1">
                <a:latin typeface="Comic Sans MS" panose="030F0702030302020204" pitchFamily="66" charset="0"/>
              </a:rPr>
              <a:t>			</a:t>
            </a:r>
            <a:r>
              <a:rPr lang="en-GB">
                <a:latin typeface="Comic Sans MS" panose="030F0702030302020204" pitchFamily="66" charset="0"/>
              </a:rPr>
              <a:t>Which changes can we control? </a:t>
            </a:r>
          </a:p>
          <a:p>
            <a:r>
              <a:rPr lang="en-GB" b="1">
                <a:latin typeface="Comic Sans MS" panose="030F0702030302020204" pitchFamily="66" charset="0"/>
              </a:rPr>
              <a:t>			</a:t>
            </a:r>
            <a:endParaRPr lang="en-GB">
              <a:latin typeface="Comic Sans MS" panose="030F0702030302020204" pitchFamily="66" charset="0"/>
            </a:endParaRPr>
          </a:p>
          <a:p>
            <a:endParaRPr lang="en-GB" b="1">
              <a:latin typeface="Comic Sans MS" panose="030F0702030302020204" pitchFamily="66" charset="0"/>
            </a:endParaRPr>
          </a:p>
          <a:p>
            <a:r>
              <a:rPr lang="en-GB" b="1">
                <a:latin typeface="Comic Sans MS" panose="030F0702030302020204" pitchFamily="66" charset="0"/>
              </a:rPr>
              <a:t>			</a:t>
            </a:r>
            <a:endParaRPr lang="en-GB">
              <a:latin typeface="Comic Sans MS" panose="030F0702030302020204" pitchFamily="66" charset="0"/>
            </a:endParaRPr>
          </a:p>
        </p:txBody>
      </p:sp>
      <p:sp>
        <p:nvSpPr>
          <p:cNvPr id="9" name="TextBox 8"/>
          <p:cNvSpPr txBox="1"/>
          <p:nvPr/>
        </p:nvSpPr>
        <p:spPr>
          <a:xfrm>
            <a:off x="9705703" y="169817"/>
            <a:ext cx="2168434" cy="584775"/>
          </a:xfrm>
          <a:prstGeom prst="rect">
            <a:avLst/>
          </a:prstGeom>
          <a:noFill/>
        </p:spPr>
        <p:txBody>
          <a:bodyPr wrap="square" rtlCol="0">
            <a:spAutoFit/>
          </a:bodyPr>
          <a:lstStyle/>
          <a:p>
            <a:r>
              <a:rPr lang="en-GB" sz="1600" err="1">
                <a:latin typeface="Comic Sans MS" panose="030F0702030302020204" pitchFamily="66" charset="0"/>
              </a:rPr>
              <a:t>RoSIS</a:t>
            </a:r>
            <a:r>
              <a:rPr lang="en-GB" sz="1600">
                <a:latin typeface="Comic Sans MS" panose="030F0702030302020204" pitchFamily="66" charset="0"/>
              </a:rPr>
              <a:t> SOW</a:t>
            </a:r>
          </a:p>
          <a:p>
            <a:r>
              <a:rPr lang="en-GB" sz="1600">
                <a:latin typeface="Comic Sans MS" panose="030F0702030302020204" pitchFamily="66" charset="0"/>
              </a:rPr>
              <a:t>Hey Girls – Lesson 1</a:t>
            </a:r>
          </a:p>
        </p:txBody>
      </p:sp>
      <p:graphicFrame>
        <p:nvGraphicFramePr>
          <p:cNvPr id="10" name="Table 9"/>
          <p:cNvGraphicFramePr>
            <a:graphicFrameLocks noGrp="1"/>
          </p:cNvGraphicFramePr>
          <p:nvPr>
            <p:extLst>
              <p:ext uri="{D42A27DB-BD31-4B8C-83A1-F6EECF244321}">
                <p14:modId xmlns:p14="http://schemas.microsoft.com/office/powerpoint/2010/main" val="1959887246"/>
              </p:ext>
            </p:extLst>
          </p:nvPr>
        </p:nvGraphicFramePr>
        <p:xfrm>
          <a:off x="918755" y="3985381"/>
          <a:ext cx="8532950" cy="1752600"/>
        </p:xfrm>
        <a:graphic>
          <a:graphicData uri="http://schemas.openxmlformats.org/drawingml/2006/table">
            <a:tbl>
              <a:tblPr firstRow="1" bandRow="1">
                <a:tableStyleId>{5C22544A-7EE6-4342-B048-85BDC9FD1C3A}</a:tableStyleId>
              </a:tblPr>
              <a:tblGrid>
                <a:gridCol w="4266475">
                  <a:extLst>
                    <a:ext uri="{9D8B030D-6E8A-4147-A177-3AD203B41FA5}">
                      <a16:colId xmlns:a16="http://schemas.microsoft.com/office/drawing/2014/main" val="2540043733"/>
                    </a:ext>
                  </a:extLst>
                </a:gridCol>
                <a:gridCol w="4266475">
                  <a:extLst>
                    <a:ext uri="{9D8B030D-6E8A-4147-A177-3AD203B41FA5}">
                      <a16:colId xmlns:a16="http://schemas.microsoft.com/office/drawing/2014/main" val="2208866342"/>
                    </a:ext>
                  </a:extLst>
                </a:gridCol>
              </a:tblGrid>
              <a:tr h="370840">
                <a:tc>
                  <a:txBody>
                    <a:bodyPr/>
                    <a:lstStyle/>
                    <a:p>
                      <a:r>
                        <a:rPr lang="en-GB">
                          <a:latin typeface="Comic Sans MS" panose="030F0702030302020204" pitchFamily="66" charset="0"/>
                        </a:rPr>
                        <a:t>What I’d like to change about me</a:t>
                      </a:r>
                    </a:p>
                  </a:txBody>
                  <a:tcPr/>
                </a:tc>
                <a:tc>
                  <a:txBody>
                    <a:bodyPr/>
                    <a:lstStyle/>
                    <a:p>
                      <a:r>
                        <a:rPr lang="en-GB">
                          <a:latin typeface="Comic Sans MS" panose="030F0702030302020204" pitchFamily="66" charset="0"/>
                        </a:rPr>
                        <a:t>What can I do about it?</a:t>
                      </a:r>
                    </a:p>
                  </a:txBody>
                  <a:tcPr/>
                </a:tc>
                <a:extLst>
                  <a:ext uri="{0D108BD9-81ED-4DB2-BD59-A6C34878D82A}">
                    <a16:rowId xmlns:a16="http://schemas.microsoft.com/office/drawing/2014/main" val="1116061361"/>
                  </a:ext>
                </a:extLst>
              </a:tr>
              <a:tr h="370840">
                <a:tc>
                  <a:txBody>
                    <a:bodyPr/>
                    <a:lstStyle/>
                    <a:p>
                      <a:r>
                        <a:rPr lang="en-GB">
                          <a:latin typeface="Comic Sans MS" panose="030F0702030302020204" pitchFamily="66" charset="0"/>
                        </a:rPr>
                        <a:t>I’d like to be taller</a:t>
                      </a:r>
                    </a:p>
                  </a:txBody>
                  <a:tcPr/>
                </a:tc>
                <a:tc>
                  <a:txBody>
                    <a:bodyPr/>
                    <a:lstStyle/>
                    <a:p>
                      <a:r>
                        <a:rPr lang="en-GB">
                          <a:latin typeface="Comic Sans MS" panose="030F0702030302020204" pitchFamily="66" charset="0"/>
                        </a:rPr>
                        <a:t>Nothing</a:t>
                      </a:r>
                    </a:p>
                  </a:txBody>
                  <a:tcPr/>
                </a:tc>
                <a:extLst>
                  <a:ext uri="{0D108BD9-81ED-4DB2-BD59-A6C34878D82A}">
                    <a16:rowId xmlns:a16="http://schemas.microsoft.com/office/drawing/2014/main" val="2533623793"/>
                  </a:ext>
                </a:extLst>
              </a:tr>
              <a:tr h="370840">
                <a:tc>
                  <a:txBody>
                    <a:bodyPr/>
                    <a:lstStyle/>
                    <a:p>
                      <a:r>
                        <a:rPr lang="en-GB">
                          <a:latin typeface="Comic Sans MS" panose="030F0702030302020204" pitchFamily="66" charset="0"/>
                        </a:rPr>
                        <a:t>I’d like to be more energetic</a:t>
                      </a:r>
                    </a:p>
                  </a:txBody>
                  <a:tcPr/>
                </a:tc>
                <a:tc>
                  <a:txBody>
                    <a:bodyPr/>
                    <a:lstStyle/>
                    <a:p>
                      <a:r>
                        <a:rPr lang="en-GB">
                          <a:latin typeface="Comic Sans MS" panose="030F0702030302020204" pitchFamily="66" charset="0"/>
                        </a:rPr>
                        <a:t>Do more exercise and maybe join a club</a:t>
                      </a:r>
                    </a:p>
                  </a:txBody>
                  <a:tcPr/>
                </a:tc>
                <a:extLst>
                  <a:ext uri="{0D108BD9-81ED-4DB2-BD59-A6C34878D82A}">
                    <a16:rowId xmlns:a16="http://schemas.microsoft.com/office/drawing/2014/main" val="3562580223"/>
                  </a:ext>
                </a:extLst>
              </a:tr>
              <a:tr h="370840">
                <a:tc>
                  <a:txBody>
                    <a:bodyPr/>
                    <a:lstStyle/>
                    <a:p>
                      <a:r>
                        <a:rPr lang="en-GB">
                          <a:latin typeface="Comic Sans MS" panose="030F0702030302020204" pitchFamily="66" charset="0"/>
                        </a:rPr>
                        <a:t>Have longer hair</a:t>
                      </a:r>
                    </a:p>
                  </a:txBody>
                  <a:tcPr/>
                </a:tc>
                <a:tc>
                  <a:txBody>
                    <a:bodyPr/>
                    <a:lstStyle/>
                    <a:p>
                      <a:r>
                        <a:rPr lang="en-GB">
                          <a:latin typeface="Comic Sans MS" panose="030F0702030302020204" pitchFamily="66" charset="0"/>
                        </a:rPr>
                        <a:t>Grow it</a:t>
                      </a:r>
                    </a:p>
                  </a:txBody>
                  <a:tcPr/>
                </a:tc>
                <a:extLst>
                  <a:ext uri="{0D108BD9-81ED-4DB2-BD59-A6C34878D82A}">
                    <a16:rowId xmlns:a16="http://schemas.microsoft.com/office/drawing/2014/main" val="3993458733"/>
                  </a:ext>
                </a:extLst>
              </a:tr>
            </a:tbl>
          </a:graphicData>
        </a:graphic>
      </p:graphicFrame>
      <p:pic>
        <p:nvPicPr>
          <p:cNvPr id="3" name="Picture 2" descr="A drawing of a cartoon character&#10;&#10;Description automatically generated">
            <a:extLst>
              <a:ext uri="{FF2B5EF4-FFF2-40B4-BE49-F238E27FC236}">
                <a16:creationId xmlns:a16="http://schemas.microsoft.com/office/drawing/2014/main" id="{736DBCB6-4587-4517-ACB4-4F5969F7CE0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104138" y="6191910"/>
            <a:ext cx="1773802" cy="666705"/>
          </a:xfrm>
          <a:prstGeom prst="rect">
            <a:avLst/>
          </a:prstGeom>
        </p:spPr>
      </p:pic>
    </p:spTree>
    <p:extLst>
      <p:ext uri="{BB962C8B-B14F-4D97-AF65-F5344CB8AC3E}">
        <p14:creationId xmlns:p14="http://schemas.microsoft.com/office/powerpoint/2010/main" val="332181041"/>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B2F2B0E9-97C1-4414-810E-CCB1A59D7DF2}"/>
              </a:ext>
            </a:extLst>
          </p:cNvPr>
          <p:cNvPicPr>
            <a:picLocks noChangeAspect="1"/>
          </p:cNvPicPr>
          <p:nvPr/>
        </p:nvPicPr>
        <p:blipFill>
          <a:blip r:embed="rId2"/>
          <a:stretch>
            <a:fillRect/>
          </a:stretch>
        </p:blipFill>
        <p:spPr>
          <a:xfrm>
            <a:off x="278235" y="416192"/>
            <a:ext cx="1695450" cy="1581150"/>
          </a:xfrm>
          <a:prstGeom prst="rect">
            <a:avLst/>
          </a:prstGeom>
        </p:spPr>
      </p:pic>
      <p:sp>
        <p:nvSpPr>
          <p:cNvPr id="5" name="Rectangle 4"/>
          <p:cNvSpPr/>
          <p:nvPr/>
        </p:nvSpPr>
        <p:spPr>
          <a:xfrm>
            <a:off x="9596595" y="49888"/>
            <a:ext cx="2447359" cy="1997342"/>
          </a:xfrm>
          <a:prstGeom prst="rect">
            <a:avLst/>
          </a:prstGeom>
          <a:solidFill>
            <a:schemeClr val="accent1">
              <a:lumMod val="20000"/>
              <a:lumOff val="80000"/>
            </a:schemeClr>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6"/>
          <p:cNvSpPr/>
          <p:nvPr/>
        </p:nvSpPr>
        <p:spPr>
          <a:xfrm>
            <a:off x="2737140" y="351981"/>
            <a:ext cx="6563614" cy="1477328"/>
          </a:xfrm>
          <a:prstGeom prst="rect">
            <a:avLst/>
          </a:prstGeom>
        </p:spPr>
        <p:txBody>
          <a:bodyPr wrap="square">
            <a:spAutoFit/>
          </a:bodyPr>
          <a:lstStyle/>
          <a:p>
            <a:r>
              <a:rPr lang="en-GB" b="1">
                <a:latin typeface="Comic Sans MS" panose="030F0702030302020204" pitchFamily="66" charset="0"/>
              </a:rPr>
              <a:t>Questions to consider – </a:t>
            </a:r>
          </a:p>
          <a:p>
            <a:r>
              <a:rPr lang="en-GB" b="1">
                <a:latin typeface="Comic Sans MS" panose="030F0702030302020204" pitchFamily="66" charset="0"/>
              </a:rPr>
              <a:t>			</a:t>
            </a:r>
            <a:endParaRPr lang="en-GB">
              <a:latin typeface="Comic Sans MS" panose="030F0702030302020204" pitchFamily="66" charset="0"/>
            </a:endParaRPr>
          </a:p>
          <a:p>
            <a:r>
              <a:rPr lang="en-GB" b="1">
                <a:latin typeface="Comic Sans MS" panose="030F0702030302020204" pitchFamily="66" charset="0"/>
              </a:rPr>
              <a:t>			</a:t>
            </a:r>
            <a:r>
              <a:rPr lang="en-GB">
                <a:latin typeface="Comic Sans MS" panose="030F0702030302020204" pitchFamily="66" charset="0"/>
              </a:rPr>
              <a:t>What happens at puberty? </a:t>
            </a:r>
          </a:p>
          <a:p>
            <a:endParaRPr lang="en-GB" b="1">
              <a:latin typeface="Comic Sans MS" panose="030F0702030302020204" pitchFamily="66" charset="0"/>
            </a:endParaRPr>
          </a:p>
          <a:p>
            <a:r>
              <a:rPr lang="en-GB" b="1">
                <a:latin typeface="Comic Sans MS" panose="030F0702030302020204" pitchFamily="66" charset="0"/>
              </a:rPr>
              <a:t>			</a:t>
            </a:r>
            <a:endParaRPr lang="en-GB">
              <a:latin typeface="Comic Sans MS" panose="030F0702030302020204" pitchFamily="66" charset="0"/>
            </a:endParaRPr>
          </a:p>
        </p:txBody>
      </p:sp>
      <p:sp>
        <p:nvSpPr>
          <p:cNvPr id="3" name="TextBox 2"/>
          <p:cNvSpPr txBox="1"/>
          <p:nvPr/>
        </p:nvSpPr>
        <p:spPr>
          <a:xfrm>
            <a:off x="1732571" y="1664362"/>
            <a:ext cx="10174580" cy="2308324"/>
          </a:xfrm>
          <a:prstGeom prst="rect">
            <a:avLst/>
          </a:prstGeom>
          <a:noFill/>
        </p:spPr>
        <p:txBody>
          <a:bodyPr wrap="none" rtlCol="0">
            <a:spAutoFit/>
          </a:bodyPr>
          <a:lstStyle/>
          <a:p>
            <a:r>
              <a:rPr lang="en-GB" b="1">
                <a:latin typeface="Comic Sans MS" panose="030F0702030302020204" pitchFamily="66" charset="0"/>
              </a:rPr>
              <a:t>Naming body parts.</a:t>
            </a:r>
          </a:p>
          <a:p>
            <a:endParaRPr lang="en-GB">
              <a:latin typeface="Comic Sans MS" panose="030F0702030302020204" pitchFamily="66" charset="0"/>
            </a:endParaRPr>
          </a:p>
          <a:p>
            <a:r>
              <a:rPr lang="en-GB">
                <a:latin typeface="Comic Sans MS" panose="030F0702030302020204" pitchFamily="66" charset="0"/>
              </a:rPr>
              <a:t>There are many worksheets available to download from a variety of websites.  Alternatively</a:t>
            </a:r>
          </a:p>
          <a:p>
            <a:r>
              <a:rPr lang="en-GB">
                <a:latin typeface="Comic Sans MS" panose="030F0702030302020204" pitchFamily="66" charset="0"/>
              </a:rPr>
              <a:t>you can use wallpaper, draw an outline of a person (do this in advance so the outline does not </a:t>
            </a:r>
          </a:p>
          <a:p>
            <a:r>
              <a:rPr lang="en-GB">
                <a:latin typeface="Comic Sans MS" panose="030F0702030302020204" pitchFamily="66" charset="0"/>
              </a:rPr>
              <a:t>belong to any child in the class) and ask children to write on the body parts or you </a:t>
            </a:r>
          </a:p>
          <a:p>
            <a:r>
              <a:rPr lang="en-GB">
                <a:latin typeface="Comic Sans MS" panose="030F0702030302020204" pitchFamily="66" charset="0"/>
              </a:rPr>
              <a:t>can create labels to stick on.</a:t>
            </a:r>
          </a:p>
          <a:p>
            <a:endParaRPr lang="en-GB">
              <a:latin typeface="Comic Sans MS" panose="030F0702030302020204" pitchFamily="66" charset="0"/>
            </a:endParaRPr>
          </a:p>
          <a:p>
            <a:r>
              <a:rPr lang="en-GB">
                <a:latin typeface="Comic Sans MS" panose="030F0702030302020204" pitchFamily="66" charset="0"/>
              </a:rPr>
              <a:t>Always use scientifically correct vocabulary.</a:t>
            </a:r>
          </a:p>
        </p:txBody>
      </p:sp>
      <p:sp>
        <p:nvSpPr>
          <p:cNvPr id="4" name="TextBox 3"/>
          <p:cNvSpPr txBox="1"/>
          <p:nvPr/>
        </p:nvSpPr>
        <p:spPr>
          <a:xfrm>
            <a:off x="9735671" y="228600"/>
            <a:ext cx="2308283" cy="1846659"/>
          </a:xfrm>
          <a:prstGeom prst="rect">
            <a:avLst/>
          </a:prstGeom>
          <a:noFill/>
        </p:spPr>
        <p:txBody>
          <a:bodyPr wrap="square" rtlCol="0">
            <a:spAutoFit/>
          </a:bodyPr>
          <a:lstStyle/>
          <a:p>
            <a:r>
              <a:rPr lang="en-GB" sz="1600" err="1">
                <a:latin typeface="Comic Sans MS" panose="030F0702030302020204" pitchFamily="66" charset="0"/>
              </a:rPr>
              <a:t>RoSIS</a:t>
            </a:r>
            <a:r>
              <a:rPr lang="en-GB" sz="1600">
                <a:latin typeface="Comic Sans MS" panose="030F0702030302020204" pitchFamily="66" charset="0"/>
              </a:rPr>
              <a:t> SOW</a:t>
            </a:r>
          </a:p>
          <a:p>
            <a:r>
              <a:rPr lang="en-GB" sz="1600" err="1">
                <a:latin typeface="Comic Sans MS" panose="030F0702030302020204" pitchFamily="66" charset="0"/>
              </a:rPr>
              <a:t>RoSIS</a:t>
            </a:r>
            <a:r>
              <a:rPr lang="en-GB" sz="1600">
                <a:latin typeface="Comic Sans MS" panose="030F0702030302020204" pitchFamily="66" charset="0"/>
              </a:rPr>
              <a:t> - Rollercoaster</a:t>
            </a:r>
          </a:p>
          <a:p>
            <a:r>
              <a:rPr lang="en-GB" sz="1600" err="1">
                <a:latin typeface="Comic Sans MS" panose="030F0702030302020204" pitchFamily="66" charset="0"/>
              </a:rPr>
              <a:t>Twinkl</a:t>
            </a:r>
            <a:endParaRPr lang="en-GB" sz="1600">
              <a:latin typeface="Comic Sans MS" panose="030F0702030302020204" pitchFamily="66" charset="0"/>
            </a:endParaRPr>
          </a:p>
          <a:p>
            <a:r>
              <a:rPr lang="en-GB" sz="1600">
                <a:latin typeface="Comic Sans MS" panose="030F0702030302020204" pitchFamily="66" charset="0"/>
              </a:rPr>
              <a:t>Always</a:t>
            </a:r>
          </a:p>
          <a:p>
            <a:r>
              <a:rPr lang="en-GB" sz="1600">
                <a:latin typeface="Comic Sans MS" panose="030F0702030302020204" pitchFamily="66" charset="0"/>
              </a:rPr>
              <a:t>Betty</a:t>
            </a:r>
          </a:p>
          <a:p>
            <a:r>
              <a:rPr lang="en-GB" sz="1600">
                <a:latin typeface="Comic Sans MS" panose="030F0702030302020204" pitchFamily="66" charset="0"/>
              </a:rPr>
              <a:t>Hey Girls – Lesson 2</a:t>
            </a:r>
          </a:p>
          <a:p>
            <a:endParaRPr lang="en-GB"/>
          </a:p>
        </p:txBody>
      </p:sp>
      <p:pic>
        <p:nvPicPr>
          <p:cNvPr id="8" name="Picture 7"/>
          <p:cNvPicPr>
            <a:picLocks noChangeAspect="1"/>
          </p:cNvPicPr>
          <p:nvPr/>
        </p:nvPicPr>
        <p:blipFill>
          <a:blip r:embed="rId3"/>
          <a:stretch>
            <a:fillRect/>
          </a:stretch>
        </p:blipFill>
        <p:spPr>
          <a:xfrm>
            <a:off x="762409" y="4144246"/>
            <a:ext cx="4475798" cy="2281642"/>
          </a:xfrm>
          <a:prstGeom prst="rect">
            <a:avLst/>
          </a:prstGeom>
        </p:spPr>
      </p:pic>
      <p:pic>
        <p:nvPicPr>
          <p:cNvPr id="9" name="Picture 8"/>
          <p:cNvPicPr>
            <a:picLocks noChangeAspect="1"/>
          </p:cNvPicPr>
          <p:nvPr/>
        </p:nvPicPr>
        <p:blipFill>
          <a:blip r:embed="rId4"/>
          <a:stretch>
            <a:fillRect/>
          </a:stretch>
        </p:blipFill>
        <p:spPr>
          <a:xfrm>
            <a:off x="6485233" y="3976827"/>
            <a:ext cx="4665482" cy="2287947"/>
          </a:xfrm>
          <a:prstGeom prst="rect">
            <a:avLst/>
          </a:prstGeom>
        </p:spPr>
      </p:pic>
      <p:sp>
        <p:nvSpPr>
          <p:cNvPr id="10" name="Right Arrow 9"/>
          <p:cNvSpPr/>
          <p:nvPr/>
        </p:nvSpPr>
        <p:spPr>
          <a:xfrm>
            <a:off x="5029201" y="5430831"/>
            <a:ext cx="1293224" cy="532430"/>
          </a:xfrm>
          <a:prstGeom prst="rightArrow">
            <a:avLst/>
          </a:prstGeom>
          <a:solidFill>
            <a:schemeClr val="accent6"/>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descr="A drawing of a cartoon character&#10;&#10;Description automatically generated">
            <a:extLst>
              <a:ext uri="{FF2B5EF4-FFF2-40B4-BE49-F238E27FC236}">
                <a16:creationId xmlns:a16="http://schemas.microsoft.com/office/drawing/2014/main" id="{8DC9184B-50AF-4BD2-AEE5-FB6BAF03CAE8}"/>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270825" y="6263347"/>
            <a:ext cx="1773802" cy="666705"/>
          </a:xfrm>
          <a:prstGeom prst="rect">
            <a:avLst/>
          </a:prstGeom>
        </p:spPr>
      </p:pic>
    </p:spTree>
    <p:extLst>
      <p:ext uri="{BB962C8B-B14F-4D97-AF65-F5344CB8AC3E}">
        <p14:creationId xmlns:p14="http://schemas.microsoft.com/office/powerpoint/2010/main" val="4061553333"/>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907396" y="2908644"/>
            <a:ext cx="1190476" cy="3333333"/>
          </a:xfrm>
          <a:prstGeom prst="rect">
            <a:avLst/>
          </a:prstGeom>
        </p:spPr>
      </p:pic>
      <p:pic>
        <p:nvPicPr>
          <p:cNvPr id="10" name="Picture 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030092" y="3087712"/>
            <a:ext cx="1296579" cy="3218458"/>
          </a:xfrm>
          <a:prstGeom prst="rect">
            <a:avLst/>
          </a:prstGeom>
        </p:spPr>
      </p:pic>
      <p:sp>
        <p:nvSpPr>
          <p:cNvPr id="3" name="Slide Number Placeholder 2">
            <a:extLst>
              <a:ext uri="{FF2B5EF4-FFF2-40B4-BE49-F238E27FC236}">
                <a16:creationId xmlns:a16="http://schemas.microsoft.com/office/drawing/2014/main" id="{7AA5E60E-6D62-4D89-A471-102922DACDD2}"/>
              </a:ext>
            </a:extLst>
          </p:cNvPr>
          <p:cNvSpPr>
            <a:spLocks noGrp="1"/>
          </p:cNvSpPr>
          <p:nvPr>
            <p:ph type="sldNum" sz="quarter" idx="12"/>
          </p:nvPr>
        </p:nvSpPr>
        <p:spPr/>
        <p:txBody>
          <a:bodyPr/>
          <a:lstStyle/>
          <a:p>
            <a:fld id="{2D651D86-383D-45DB-A701-76B5BFCFE28F}" type="slidenum">
              <a:rPr lang="en-GB" smtClean="0"/>
              <a:pPr/>
              <a:t>49</a:t>
            </a:fld>
            <a:endParaRPr lang="en-GB"/>
          </a:p>
        </p:txBody>
      </p:sp>
      <p:sp>
        <p:nvSpPr>
          <p:cNvPr id="4" name="TextBox 3">
            <a:extLst>
              <a:ext uri="{FF2B5EF4-FFF2-40B4-BE49-F238E27FC236}">
                <a16:creationId xmlns:a16="http://schemas.microsoft.com/office/drawing/2014/main" id="{04A2C7FB-D84D-4896-9FFD-BAD512C802AE}"/>
              </a:ext>
            </a:extLst>
          </p:cNvPr>
          <p:cNvSpPr txBox="1"/>
          <p:nvPr/>
        </p:nvSpPr>
        <p:spPr>
          <a:xfrm>
            <a:off x="390501" y="1125841"/>
            <a:ext cx="10714182" cy="769441"/>
          </a:xfrm>
          <a:prstGeom prst="rect">
            <a:avLst/>
          </a:prstGeom>
          <a:noFill/>
        </p:spPr>
        <p:txBody>
          <a:bodyPr wrap="square" rtlCol="0">
            <a:spAutoFit/>
          </a:bodyPr>
          <a:lstStyle/>
          <a:p>
            <a:r>
              <a:rPr lang="en-GB" sz="4400" b="1">
                <a:solidFill>
                  <a:srgbClr val="95519E"/>
                </a:solidFill>
                <a:latin typeface="League Spartan" panose="00000800000000000000" pitchFamily="50" charset="0"/>
              </a:rPr>
              <a:t>The changing body</a:t>
            </a:r>
          </a:p>
        </p:txBody>
      </p:sp>
      <p:sp>
        <p:nvSpPr>
          <p:cNvPr id="8" name="TextBox 7">
            <a:extLst>
              <a:ext uri="{FF2B5EF4-FFF2-40B4-BE49-F238E27FC236}">
                <a16:creationId xmlns:a16="http://schemas.microsoft.com/office/drawing/2014/main" id="{B2DA32AE-B9EA-404A-BB69-5C5B22EBF90B}"/>
              </a:ext>
            </a:extLst>
          </p:cNvPr>
          <p:cNvSpPr txBox="1"/>
          <p:nvPr/>
        </p:nvSpPr>
        <p:spPr>
          <a:xfrm>
            <a:off x="390501" y="2257007"/>
            <a:ext cx="3287881" cy="461665"/>
          </a:xfrm>
          <a:prstGeom prst="rect">
            <a:avLst/>
          </a:prstGeom>
          <a:noFill/>
        </p:spPr>
        <p:txBody>
          <a:bodyPr wrap="square" rtlCol="0">
            <a:spAutoFit/>
          </a:bodyPr>
          <a:lstStyle/>
          <a:p>
            <a:r>
              <a:rPr lang="en-GB" sz="2400">
                <a:latin typeface="Lato" panose="020B0604020202020204" charset="0"/>
                <a:ea typeface="Lato" panose="020B0604020202020204" charset="0"/>
                <a:cs typeface="Lato" panose="020B0604020202020204" charset="0"/>
              </a:rPr>
              <a:t>Male birth gender: </a:t>
            </a:r>
          </a:p>
        </p:txBody>
      </p:sp>
      <p:sp>
        <p:nvSpPr>
          <p:cNvPr id="9" name="TextBox 8">
            <a:extLst>
              <a:ext uri="{FF2B5EF4-FFF2-40B4-BE49-F238E27FC236}">
                <a16:creationId xmlns:a16="http://schemas.microsoft.com/office/drawing/2014/main" id="{89ABC32F-AE93-4F55-8215-20B230775DD1}"/>
              </a:ext>
            </a:extLst>
          </p:cNvPr>
          <p:cNvSpPr txBox="1"/>
          <p:nvPr/>
        </p:nvSpPr>
        <p:spPr>
          <a:xfrm>
            <a:off x="6154122" y="2322414"/>
            <a:ext cx="3287881" cy="461665"/>
          </a:xfrm>
          <a:prstGeom prst="rect">
            <a:avLst/>
          </a:prstGeom>
          <a:noFill/>
        </p:spPr>
        <p:txBody>
          <a:bodyPr wrap="square" rtlCol="0">
            <a:spAutoFit/>
          </a:bodyPr>
          <a:lstStyle/>
          <a:p>
            <a:r>
              <a:rPr lang="en-GB" sz="2400">
                <a:latin typeface="Lato" panose="020B0604020202020204" charset="0"/>
                <a:ea typeface="Lato" panose="020B0604020202020204" charset="0"/>
                <a:cs typeface="Lato" panose="020B0604020202020204" charset="0"/>
              </a:rPr>
              <a:t>Female birth gender:</a:t>
            </a:r>
          </a:p>
        </p:txBody>
      </p:sp>
      <p:sp>
        <p:nvSpPr>
          <p:cNvPr id="13" name="TextBox 12">
            <a:extLst>
              <a:ext uri="{FF2B5EF4-FFF2-40B4-BE49-F238E27FC236}">
                <a16:creationId xmlns:a16="http://schemas.microsoft.com/office/drawing/2014/main" id="{B9E902A7-28EE-4283-8EE2-A8C498748E71}"/>
              </a:ext>
            </a:extLst>
          </p:cNvPr>
          <p:cNvSpPr txBox="1"/>
          <p:nvPr/>
        </p:nvSpPr>
        <p:spPr>
          <a:xfrm>
            <a:off x="6044450" y="2718671"/>
            <a:ext cx="3145121" cy="3323987"/>
          </a:xfrm>
          <a:prstGeom prst="rect">
            <a:avLst/>
          </a:prstGeom>
          <a:noFill/>
        </p:spPr>
        <p:txBody>
          <a:bodyPr wrap="square" rtlCol="0">
            <a:spAutoFit/>
          </a:bodyPr>
          <a:lstStyle/>
          <a:p>
            <a:pPr marL="342900" indent="-342900">
              <a:spcAft>
                <a:spcPts val="600"/>
              </a:spcAft>
              <a:buFont typeface="Arial" panose="020B0604020202020204" pitchFamily="34" charset="0"/>
              <a:buChar char="•"/>
            </a:pPr>
            <a:r>
              <a:rPr lang="en-GB" sz="2000">
                <a:latin typeface="Lato" panose="020B0604020202020204" charset="0"/>
                <a:ea typeface="Lato" panose="020B0604020202020204" charset="0"/>
                <a:cs typeface="Lato" panose="020B0604020202020204" charset="0"/>
              </a:rPr>
              <a:t>Grow breasts</a:t>
            </a:r>
          </a:p>
          <a:p>
            <a:pPr marL="342900" indent="-342900">
              <a:spcAft>
                <a:spcPts val="600"/>
              </a:spcAft>
              <a:buFont typeface="Arial" panose="020B0604020202020204" pitchFamily="34" charset="0"/>
              <a:buChar char="•"/>
            </a:pPr>
            <a:r>
              <a:rPr lang="en-GB" sz="2000">
                <a:latin typeface="Lato" panose="020B0604020202020204" charset="0"/>
                <a:ea typeface="Lato" panose="020B0604020202020204" charset="0"/>
                <a:cs typeface="Lato" panose="020B0604020202020204" charset="0"/>
              </a:rPr>
              <a:t>Hips and waist change shape</a:t>
            </a:r>
          </a:p>
          <a:p>
            <a:pPr marL="342900" indent="-342900">
              <a:spcAft>
                <a:spcPts val="600"/>
              </a:spcAft>
              <a:buFont typeface="Arial" panose="020B0604020202020204" pitchFamily="34" charset="0"/>
              <a:buChar char="•"/>
            </a:pPr>
            <a:r>
              <a:rPr lang="en-GB" sz="2000">
                <a:latin typeface="Lato" panose="020B0604020202020204" charset="0"/>
                <a:ea typeface="Lato" panose="020B0604020202020204" charset="0"/>
                <a:cs typeface="Lato" panose="020B0604020202020204" charset="0"/>
              </a:rPr>
              <a:t>Grow pubic hair</a:t>
            </a:r>
          </a:p>
          <a:p>
            <a:pPr marL="342900" indent="-342900">
              <a:spcAft>
                <a:spcPts val="600"/>
              </a:spcAft>
              <a:buFont typeface="Arial" panose="020B0604020202020204" pitchFamily="34" charset="0"/>
              <a:buChar char="•"/>
            </a:pPr>
            <a:r>
              <a:rPr lang="en-GB" sz="2000">
                <a:latin typeface="Lato" panose="020B0604020202020204" charset="0"/>
                <a:ea typeface="Lato" panose="020B0604020202020204" charset="0"/>
                <a:cs typeface="Lato" panose="020B0604020202020204" charset="0"/>
              </a:rPr>
              <a:t>Grow taller</a:t>
            </a:r>
          </a:p>
          <a:p>
            <a:pPr marL="342900" indent="-342900">
              <a:spcAft>
                <a:spcPts val="600"/>
              </a:spcAft>
              <a:buFont typeface="Arial" panose="020B0604020202020204" pitchFamily="34" charset="0"/>
              <a:buChar char="•"/>
            </a:pPr>
            <a:r>
              <a:rPr lang="en-GB" sz="2000">
                <a:latin typeface="Lato" panose="020B0604020202020204" charset="0"/>
                <a:ea typeface="Lato" panose="020B0604020202020204" charset="0"/>
                <a:cs typeface="Lato" panose="020B0604020202020204" charset="0"/>
              </a:rPr>
              <a:t>Get spots and sweat more</a:t>
            </a:r>
          </a:p>
          <a:p>
            <a:pPr marL="342900" indent="-342900">
              <a:spcAft>
                <a:spcPts val="600"/>
              </a:spcAft>
              <a:buFont typeface="Arial" panose="020B0604020202020204" pitchFamily="34" charset="0"/>
              <a:buChar char="•"/>
            </a:pPr>
            <a:r>
              <a:rPr lang="en-GB" sz="2000">
                <a:latin typeface="Lato" panose="020B0604020202020204" charset="0"/>
                <a:ea typeface="Lato" panose="020B0604020202020204" charset="0"/>
                <a:cs typeface="Lato" panose="020B0604020202020204" charset="0"/>
              </a:rPr>
              <a:t>Get oilier skin and hair</a:t>
            </a:r>
          </a:p>
          <a:p>
            <a:pPr marL="342900" indent="-342900">
              <a:spcAft>
                <a:spcPts val="600"/>
              </a:spcAft>
              <a:buFont typeface="Arial" panose="020B0604020202020204" pitchFamily="34" charset="0"/>
              <a:buChar char="•"/>
            </a:pPr>
            <a:r>
              <a:rPr lang="en-GB" sz="2000">
                <a:latin typeface="Lato" panose="020B0604020202020204" charset="0"/>
                <a:ea typeface="Lato" panose="020B0604020202020204" charset="0"/>
                <a:cs typeface="Lato" panose="020B0604020202020204" charset="0"/>
              </a:rPr>
              <a:t>Get a deeper voice</a:t>
            </a:r>
          </a:p>
        </p:txBody>
      </p:sp>
      <p:sp>
        <p:nvSpPr>
          <p:cNvPr id="14" name="TextBox 13">
            <a:extLst>
              <a:ext uri="{FF2B5EF4-FFF2-40B4-BE49-F238E27FC236}">
                <a16:creationId xmlns:a16="http://schemas.microsoft.com/office/drawing/2014/main" id="{0FF7928C-703C-46B8-B706-B0603D31094C}"/>
              </a:ext>
            </a:extLst>
          </p:cNvPr>
          <p:cNvSpPr txBox="1"/>
          <p:nvPr/>
        </p:nvSpPr>
        <p:spPr>
          <a:xfrm>
            <a:off x="302655" y="2718671"/>
            <a:ext cx="3145121" cy="3323987"/>
          </a:xfrm>
          <a:prstGeom prst="rect">
            <a:avLst/>
          </a:prstGeom>
          <a:noFill/>
        </p:spPr>
        <p:txBody>
          <a:bodyPr wrap="square" rtlCol="0">
            <a:spAutoFit/>
          </a:bodyPr>
          <a:lstStyle/>
          <a:p>
            <a:pPr marL="342900" indent="-342900">
              <a:spcAft>
                <a:spcPts val="600"/>
              </a:spcAft>
              <a:buFont typeface="Arial" panose="020B0604020202020204" pitchFamily="34" charset="0"/>
              <a:buChar char="•"/>
            </a:pPr>
            <a:r>
              <a:rPr lang="en-GB" sz="2000">
                <a:latin typeface="Lato" panose="020B0604020202020204" charset="0"/>
                <a:ea typeface="Lato" panose="020B0604020202020204" charset="0"/>
                <a:cs typeface="Lato" panose="020B0604020202020204" charset="0"/>
              </a:rPr>
              <a:t>Muscle increases</a:t>
            </a:r>
          </a:p>
          <a:p>
            <a:pPr marL="342900" indent="-342900">
              <a:spcAft>
                <a:spcPts val="600"/>
              </a:spcAft>
              <a:buFont typeface="Arial" panose="020B0604020202020204" pitchFamily="34" charset="0"/>
              <a:buChar char="•"/>
            </a:pPr>
            <a:r>
              <a:rPr lang="en-GB" sz="2000">
                <a:latin typeface="Lato" panose="020B0604020202020204" charset="0"/>
                <a:ea typeface="Lato" panose="020B0604020202020204" charset="0"/>
                <a:cs typeface="Lato" panose="020B0604020202020204" charset="0"/>
              </a:rPr>
              <a:t>Penis and testicles grow</a:t>
            </a:r>
          </a:p>
          <a:p>
            <a:pPr marL="342900" indent="-342900">
              <a:spcAft>
                <a:spcPts val="600"/>
              </a:spcAft>
              <a:buFont typeface="Arial" panose="020B0604020202020204" pitchFamily="34" charset="0"/>
              <a:buChar char="•"/>
            </a:pPr>
            <a:r>
              <a:rPr lang="en-GB" sz="2000">
                <a:latin typeface="Lato" panose="020B0604020202020204" charset="0"/>
                <a:ea typeface="Lato" panose="020B0604020202020204" charset="0"/>
                <a:cs typeface="Lato" panose="020B0604020202020204" charset="0"/>
              </a:rPr>
              <a:t>Grow pubic hair</a:t>
            </a:r>
          </a:p>
          <a:p>
            <a:pPr marL="342900" indent="-342900">
              <a:spcAft>
                <a:spcPts val="600"/>
              </a:spcAft>
              <a:buFont typeface="Arial" panose="020B0604020202020204" pitchFamily="34" charset="0"/>
              <a:buChar char="•"/>
            </a:pPr>
            <a:r>
              <a:rPr lang="en-GB" sz="2000">
                <a:latin typeface="Lato" panose="020B0604020202020204" charset="0"/>
                <a:ea typeface="Lato" panose="020B0604020202020204" charset="0"/>
                <a:cs typeface="Lato" panose="020B0604020202020204" charset="0"/>
              </a:rPr>
              <a:t>Grow taller</a:t>
            </a:r>
          </a:p>
          <a:p>
            <a:pPr marL="342900" indent="-342900">
              <a:spcAft>
                <a:spcPts val="600"/>
              </a:spcAft>
              <a:buFont typeface="Arial" panose="020B0604020202020204" pitchFamily="34" charset="0"/>
              <a:buChar char="•"/>
            </a:pPr>
            <a:r>
              <a:rPr lang="en-GB" sz="2000">
                <a:latin typeface="Lato" panose="020B0604020202020204" charset="0"/>
                <a:ea typeface="Lato" panose="020B0604020202020204" charset="0"/>
                <a:cs typeface="Lato" panose="020B0604020202020204" charset="0"/>
              </a:rPr>
              <a:t>Get spots and sweat more</a:t>
            </a:r>
          </a:p>
          <a:p>
            <a:pPr marL="342900" indent="-342900">
              <a:spcAft>
                <a:spcPts val="600"/>
              </a:spcAft>
              <a:buFont typeface="Arial" panose="020B0604020202020204" pitchFamily="34" charset="0"/>
              <a:buChar char="•"/>
            </a:pPr>
            <a:r>
              <a:rPr lang="en-GB" sz="2000">
                <a:latin typeface="Lato" panose="020B0604020202020204" charset="0"/>
                <a:ea typeface="Lato" panose="020B0604020202020204" charset="0"/>
                <a:cs typeface="Lato" panose="020B0604020202020204" charset="0"/>
              </a:rPr>
              <a:t>Get oilier skin and hair</a:t>
            </a:r>
          </a:p>
          <a:p>
            <a:pPr marL="342900" indent="-342900">
              <a:spcAft>
                <a:spcPts val="600"/>
              </a:spcAft>
              <a:buFont typeface="Arial" panose="020B0604020202020204" pitchFamily="34" charset="0"/>
              <a:buChar char="•"/>
            </a:pPr>
            <a:r>
              <a:rPr lang="en-GB" sz="2000">
                <a:latin typeface="Lato" panose="020B0604020202020204" charset="0"/>
                <a:ea typeface="Lato" panose="020B0604020202020204" charset="0"/>
                <a:cs typeface="Lato" panose="020B0604020202020204" charset="0"/>
              </a:rPr>
              <a:t>Get a deeper voice</a:t>
            </a:r>
          </a:p>
        </p:txBody>
      </p:sp>
      <p:pic>
        <p:nvPicPr>
          <p:cNvPr id="18" name="Picture 1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394009" y="2143946"/>
            <a:ext cx="1466572" cy="4271070"/>
          </a:xfrm>
          <a:prstGeom prst="rect">
            <a:avLst/>
          </a:prstGeom>
        </p:spPr>
      </p:pic>
      <p:pic>
        <p:nvPicPr>
          <p:cNvPr id="19" name="Picture 18"/>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186932" y="2103120"/>
            <a:ext cx="1429431" cy="4271070"/>
          </a:xfrm>
          <a:prstGeom prst="rect">
            <a:avLst/>
          </a:prstGeom>
        </p:spPr>
      </p:pic>
      <p:sp>
        <p:nvSpPr>
          <p:cNvPr id="20" name="TextBox 19"/>
          <p:cNvSpPr txBox="1"/>
          <p:nvPr/>
        </p:nvSpPr>
        <p:spPr>
          <a:xfrm>
            <a:off x="4941085" y="6572678"/>
            <a:ext cx="2206730" cy="230832"/>
          </a:xfrm>
          <a:prstGeom prst="rect">
            <a:avLst/>
          </a:prstGeom>
          <a:noFill/>
        </p:spPr>
        <p:txBody>
          <a:bodyPr wrap="square" rtlCol="0">
            <a:spAutoFit/>
          </a:bodyPr>
          <a:lstStyle/>
          <a:p>
            <a:r>
              <a:rPr lang="en-GB" sz="900"/>
              <a:t>Images ©Family Planning Association NZ</a:t>
            </a:r>
          </a:p>
        </p:txBody>
      </p:sp>
      <p:sp>
        <p:nvSpPr>
          <p:cNvPr id="5" name="Rectangle 4"/>
          <p:cNvSpPr/>
          <p:nvPr/>
        </p:nvSpPr>
        <p:spPr>
          <a:xfrm>
            <a:off x="3678381" y="95941"/>
            <a:ext cx="8332543" cy="923330"/>
          </a:xfrm>
          <a:prstGeom prst="rect">
            <a:avLst/>
          </a:prstGeom>
        </p:spPr>
        <p:txBody>
          <a:bodyPr wrap="square">
            <a:spAutoFit/>
          </a:bodyPr>
          <a:lstStyle/>
          <a:p>
            <a:r>
              <a:rPr lang="en-GB" b="1">
                <a:latin typeface="Comic Sans MS" panose="030F0702030302020204" pitchFamily="66" charset="0"/>
              </a:rPr>
              <a:t>Questions to consider– </a:t>
            </a:r>
          </a:p>
          <a:p>
            <a:r>
              <a:rPr lang="en-GB" b="1">
                <a:latin typeface="Comic Sans MS" panose="030F0702030302020204" pitchFamily="66" charset="0"/>
              </a:rPr>
              <a:t>			</a:t>
            </a:r>
            <a:endParaRPr lang="en-GB">
              <a:latin typeface="Comic Sans MS" panose="030F0702030302020204" pitchFamily="66" charset="0"/>
            </a:endParaRPr>
          </a:p>
          <a:p>
            <a:r>
              <a:rPr lang="en-GB" b="1">
                <a:latin typeface="Comic Sans MS" panose="030F0702030302020204" pitchFamily="66" charset="0"/>
              </a:rPr>
              <a:t>			</a:t>
            </a:r>
            <a:r>
              <a:rPr lang="en-GB">
                <a:latin typeface="Comic Sans MS" panose="030F0702030302020204" pitchFamily="66" charset="0"/>
              </a:rPr>
              <a:t>What physical changes happens during puberty? </a:t>
            </a:r>
          </a:p>
        </p:txBody>
      </p:sp>
      <p:pic>
        <p:nvPicPr>
          <p:cNvPr id="17" name="Picture 16">
            <a:extLst>
              <a:ext uri="{FF2B5EF4-FFF2-40B4-BE49-F238E27FC236}">
                <a16:creationId xmlns:a16="http://schemas.microsoft.com/office/drawing/2014/main" id="{B2F2B0E9-97C1-4414-810E-CCB1A59D7DF2}"/>
              </a:ext>
            </a:extLst>
          </p:cNvPr>
          <p:cNvPicPr>
            <a:picLocks noChangeAspect="1"/>
          </p:cNvPicPr>
          <p:nvPr/>
        </p:nvPicPr>
        <p:blipFill>
          <a:blip r:embed="rId7"/>
          <a:stretch>
            <a:fillRect/>
          </a:stretch>
        </p:blipFill>
        <p:spPr>
          <a:xfrm>
            <a:off x="199858" y="-10629"/>
            <a:ext cx="1276245" cy="1190206"/>
          </a:xfrm>
          <a:prstGeom prst="rect">
            <a:avLst/>
          </a:prstGeom>
        </p:spPr>
      </p:pic>
      <p:sp>
        <p:nvSpPr>
          <p:cNvPr id="6" name="Horizontal Scroll 5"/>
          <p:cNvSpPr/>
          <p:nvPr/>
        </p:nvSpPr>
        <p:spPr>
          <a:xfrm>
            <a:off x="6173389" y="915418"/>
            <a:ext cx="4392773" cy="1572421"/>
          </a:xfrm>
          <a:prstGeom prst="horizontalScroll">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TextBox 10"/>
          <p:cNvSpPr txBox="1"/>
          <p:nvPr/>
        </p:nvSpPr>
        <p:spPr>
          <a:xfrm>
            <a:off x="6421992" y="1099002"/>
            <a:ext cx="3895569" cy="1200329"/>
          </a:xfrm>
          <a:prstGeom prst="rect">
            <a:avLst/>
          </a:prstGeom>
          <a:noFill/>
        </p:spPr>
        <p:txBody>
          <a:bodyPr wrap="square" rtlCol="0">
            <a:spAutoFit/>
          </a:bodyPr>
          <a:lstStyle/>
          <a:p>
            <a:r>
              <a:rPr lang="en-GB" b="1">
                <a:latin typeface="Comic Sans MS" panose="030F0702030302020204" pitchFamily="66" charset="0"/>
              </a:rPr>
              <a:t>This could be used as a sorting activity. It will create natural group discussions, red herring statements could also be added.</a:t>
            </a:r>
          </a:p>
        </p:txBody>
      </p:sp>
      <p:pic>
        <p:nvPicPr>
          <p:cNvPr id="2" name="Picture 1" descr="A drawing of a cartoon character&#10;&#10;Description automatically generated">
            <a:extLst>
              <a:ext uri="{FF2B5EF4-FFF2-40B4-BE49-F238E27FC236}">
                <a16:creationId xmlns:a16="http://schemas.microsoft.com/office/drawing/2014/main" id="{6B77E17D-63FF-4AAC-AD62-45DCC5FE6AB8}"/>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0187481" y="-11247"/>
            <a:ext cx="1773802" cy="666705"/>
          </a:xfrm>
          <a:prstGeom prst="rect">
            <a:avLst/>
          </a:prstGeom>
        </p:spPr>
      </p:pic>
    </p:spTree>
    <p:extLst>
      <p:ext uri="{BB962C8B-B14F-4D97-AF65-F5344CB8AC3E}">
        <p14:creationId xmlns:p14="http://schemas.microsoft.com/office/powerpoint/2010/main" val="40602232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B2F2B0E9-97C1-4414-810E-CCB1A59D7DF2}"/>
              </a:ext>
            </a:extLst>
          </p:cNvPr>
          <p:cNvPicPr>
            <a:picLocks noChangeAspect="1"/>
          </p:cNvPicPr>
          <p:nvPr/>
        </p:nvPicPr>
        <p:blipFill>
          <a:blip r:embed="rId2"/>
          <a:stretch>
            <a:fillRect/>
          </a:stretch>
        </p:blipFill>
        <p:spPr>
          <a:xfrm>
            <a:off x="278235" y="416192"/>
            <a:ext cx="1695450" cy="1581150"/>
          </a:xfrm>
          <a:prstGeom prst="rect">
            <a:avLst/>
          </a:prstGeom>
        </p:spPr>
      </p:pic>
      <p:sp>
        <p:nvSpPr>
          <p:cNvPr id="3" name="TextBox 2"/>
          <p:cNvSpPr txBox="1"/>
          <p:nvPr/>
        </p:nvSpPr>
        <p:spPr>
          <a:xfrm>
            <a:off x="2586446" y="627017"/>
            <a:ext cx="8516983" cy="5262979"/>
          </a:xfrm>
          <a:prstGeom prst="rect">
            <a:avLst/>
          </a:prstGeom>
          <a:noFill/>
        </p:spPr>
        <p:txBody>
          <a:bodyPr wrap="square" rtlCol="0">
            <a:spAutoFit/>
          </a:bodyPr>
          <a:lstStyle/>
          <a:p>
            <a:r>
              <a:rPr lang="en-GB" sz="2400">
                <a:latin typeface="Comic Sans MS" panose="030F0702030302020204" pitchFamily="66" charset="0"/>
              </a:rPr>
              <a:t>Your school must have a PSHE/RSE policy.</a:t>
            </a:r>
          </a:p>
          <a:p>
            <a:pPr marL="342900" indent="-342900">
              <a:buFont typeface="Arial" panose="020B0604020202020204" pitchFamily="34" charset="0"/>
              <a:buChar char="•"/>
            </a:pPr>
            <a:endParaRPr lang="en-GB" sz="2400">
              <a:latin typeface="Comic Sans MS" panose="030F0702030302020204" pitchFamily="66" charset="0"/>
            </a:endParaRPr>
          </a:p>
          <a:p>
            <a:pPr marL="342900" indent="-342900">
              <a:buFont typeface="Arial" panose="020B0604020202020204" pitchFamily="34" charset="0"/>
              <a:buChar char="•"/>
            </a:pPr>
            <a:r>
              <a:rPr lang="en-GB" sz="2400">
                <a:latin typeface="Comic Sans MS" panose="030F0702030302020204" pitchFamily="66" charset="0"/>
              </a:rPr>
              <a:t>It should give a clear definition of what health education includes.</a:t>
            </a:r>
          </a:p>
          <a:p>
            <a:pPr marL="342900" indent="-342900">
              <a:buFont typeface="Arial" panose="020B0604020202020204" pitchFamily="34" charset="0"/>
              <a:buChar char="•"/>
            </a:pPr>
            <a:endParaRPr lang="en-GB" sz="2400">
              <a:latin typeface="Comic Sans MS" panose="030F0702030302020204" pitchFamily="66" charset="0"/>
            </a:endParaRPr>
          </a:p>
          <a:p>
            <a:pPr marL="342900" indent="-342900">
              <a:buFont typeface="Arial" panose="020B0604020202020204" pitchFamily="34" charset="0"/>
              <a:buChar char="•"/>
            </a:pPr>
            <a:r>
              <a:rPr lang="en-GB" sz="2400">
                <a:latin typeface="Comic Sans MS" panose="030F0702030302020204" pitchFamily="66" charset="0"/>
              </a:rPr>
              <a:t>Explain that from September 2020 Health Education is statutory in all primary schools.</a:t>
            </a:r>
          </a:p>
          <a:p>
            <a:pPr marL="342900" indent="-342900">
              <a:buFont typeface="Arial" panose="020B0604020202020204" pitchFamily="34" charset="0"/>
              <a:buChar char="•"/>
            </a:pPr>
            <a:endParaRPr lang="en-GB" sz="2400">
              <a:latin typeface="Comic Sans MS" panose="030F0702030302020204" pitchFamily="66" charset="0"/>
            </a:endParaRPr>
          </a:p>
          <a:p>
            <a:pPr marL="342900" indent="-342900">
              <a:buFont typeface="Arial" panose="020B0604020202020204" pitchFamily="34" charset="0"/>
              <a:buChar char="•"/>
            </a:pPr>
            <a:r>
              <a:rPr lang="en-GB" sz="2400">
                <a:latin typeface="Comic Sans MS" panose="030F0702030302020204" pitchFamily="66" charset="0"/>
              </a:rPr>
              <a:t>Parents </a:t>
            </a:r>
            <a:r>
              <a:rPr lang="en-GB" sz="2400" b="1">
                <a:latin typeface="Comic Sans MS" panose="030F0702030302020204" pitchFamily="66" charset="0"/>
              </a:rPr>
              <a:t>do not</a:t>
            </a:r>
            <a:r>
              <a:rPr lang="en-GB" sz="2400">
                <a:latin typeface="Comic Sans MS" panose="030F0702030302020204" pitchFamily="66" charset="0"/>
              </a:rPr>
              <a:t> have the right to withdraw their children from any Health education lessons, which includes puberty.</a:t>
            </a:r>
          </a:p>
          <a:p>
            <a:pPr marL="342900" indent="-342900">
              <a:buFont typeface="Arial" panose="020B0604020202020204" pitchFamily="34" charset="0"/>
              <a:buChar char="•"/>
            </a:pPr>
            <a:endParaRPr lang="en-GB" sz="2400">
              <a:latin typeface="Comic Sans MS" panose="030F0702030302020204" pitchFamily="66" charset="0"/>
            </a:endParaRPr>
          </a:p>
          <a:p>
            <a:pPr marL="342900" indent="-342900">
              <a:buFont typeface="Arial" panose="020B0604020202020204" pitchFamily="34" charset="0"/>
              <a:buChar char="•"/>
            </a:pPr>
            <a:r>
              <a:rPr lang="en-GB" sz="2400">
                <a:latin typeface="Comic Sans MS" panose="030F0702030302020204" pitchFamily="66" charset="0"/>
              </a:rPr>
              <a:t>The policy should be shared with parents and made available on the school website.</a:t>
            </a:r>
          </a:p>
        </p:txBody>
      </p:sp>
      <p:pic>
        <p:nvPicPr>
          <p:cNvPr id="5" name="Picture 4" descr="A drawing of a cartoon character&#10;&#10;Description automatically generated">
            <a:extLst>
              <a:ext uri="{FF2B5EF4-FFF2-40B4-BE49-F238E27FC236}">
                <a16:creationId xmlns:a16="http://schemas.microsoft.com/office/drawing/2014/main" id="{17202613-2824-4125-B16E-82A203CEFB7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925544" y="536442"/>
            <a:ext cx="1773802" cy="666705"/>
          </a:xfrm>
          <a:prstGeom prst="rect">
            <a:avLst/>
          </a:prstGeom>
        </p:spPr>
      </p:pic>
    </p:spTree>
    <p:extLst>
      <p:ext uri="{BB962C8B-B14F-4D97-AF65-F5344CB8AC3E}">
        <p14:creationId xmlns:p14="http://schemas.microsoft.com/office/powerpoint/2010/main" val="1937315729"/>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B2F2B0E9-97C1-4414-810E-CCB1A59D7DF2}"/>
              </a:ext>
            </a:extLst>
          </p:cNvPr>
          <p:cNvPicPr>
            <a:picLocks noChangeAspect="1"/>
          </p:cNvPicPr>
          <p:nvPr/>
        </p:nvPicPr>
        <p:blipFill>
          <a:blip r:embed="rId2"/>
          <a:stretch>
            <a:fillRect/>
          </a:stretch>
        </p:blipFill>
        <p:spPr>
          <a:xfrm>
            <a:off x="278235" y="416192"/>
            <a:ext cx="1695450" cy="1581150"/>
          </a:xfrm>
          <a:prstGeom prst="rect">
            <a:avLst/>
          </a:prstGeom>
        </p:spPr>
      </p:pic>
      <p:sp>
        <p:nvSpPr>
          <p:cNvPr id="4" name="Rectangle 3"/>
          <p:cNvSpPr/>
          <p:nvPr/>
        </p:nvSpPr>
        <p:spPr>
          <a:xfrm>
            <a:off x="9537064" y="1014294"/>
            <a:ext cx="2447359" cy="1997342"/>
          </a:xfrm>
          <a:prstGeom prst="rect">
            <a:avLst/>
          </a:prstGeom>
          <a:solidFill>
            <a:schemeClr val="accent1">
              <a:lumMod val="20000"/>
              <a:lumOff val="80000"/>
            </a:schemeClr>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p:cNvSpPr/>
          <p:nvPr/>
        </p:nvSpPr>
        <p:spPr>
          <a:xfrm>
            <a:off x="3380801" y="679227"/>
            <a:ext cx="5865708" cy="646331"/>
          </a:xfrm>
          <a:prstGeom prst="rect">
            <a:avLst/>
          </a:prstGeom>
        </p:spPr>
        <p:txBody>
          <a:bodyPr wrap="none">
            <a:spAutoFit/>
          </a:bodyPr>
          <a:lstStyle/>
          <a:p>
            <a:r>
              <a:rPr lang="en-GB" b="1">
                <a:latin typeface="Comic Sans MS" panose="030F0702030302020204" pitchFamily="66" charset="0"/>
              </a:rPr>
              <a:t>Question to consider – </a:t>
            </a:r>
          </a:p>
          <a:p>
            <a:r>
              <a:rPr lang="en-GB" b="1">
                <a:latin typeface="Comic Sans MS" panose="030F0702030302020204" pitchFamily="66" charset="0"/>
              </a:rPr>
              <a:t> 			</a:t>
            </a:r>
            <a:r>
              <a:rPr lang="en-GB"/>
              <a:t> </a:t>
            </a:r>
            <a:r>
              <a:rPr lang="en-GB">
                <a:latin typeface="Comic Sans MS" panose="030F0702030302020204" pitchFamily="66" charset="0"/>
              </a:rPr>
              <a:t>Periods – what do I know? </a:t>
            </a:r>
          </a:p>
        </p:txBody>
      </p:sp>
      <p:sp>
        <p:nvSpPr>
          <p:cNvPr id="6" name="TextBox 5"/>
          <p:cNvSpPr txBox="1"/>
          <p:nvPr/>
        </p:nvSpPr>
        <p:spPr>
          <a:xfrm>
            <a:off x="9780610" y="1203347"/>
            <a:ext cx="2155372" cy="1200329"/>
          </a:xfrm>
          <a:prstGeom prst="rect">
            <a:avLst/>
          </a:prstGeom>
          <a:noFill/>
        </p:spPr>
        <p:txBody>
          <a:bodyPr wrap="square" rtlCol="0">
            <a:spAutoFit/>
          </a:bodyPr>
          <a:lstStyle/>
          <a:p>
            <a:r>
              <a:rPr lang="en-GB">
                <a:latin typeface="Comic Sans MS" panose="030F0702030302020204" pitchFamily="66" charset="0"/>
              </a:rPr>
              <a:t>Amaze – videos</a:t>
            </a:r>
          </a:p>
          <a:p>
            <a:r>
              <a:rPr lang="en-GB">
                <a:latin typeface="Comic Sans MS" panose="030F0702030302020204" pitchFamily="66" charset="0"/>
              </a:rPr>
              <a:t>Hey Girls – Lessons 3 and 4</a:t>
            </a:r>
          </a:p>
          <a:p>
            <a:endParaRPr lang="en-GB"/>
          </a:p>
        </p:txBody>
      </p:sp>
      <p:sp>
        <p:nvSpPr>
          <p:cNvPr id="8" name="TextBox 7"/>
          <p:cNvSpPr txBox="1"/>
          <p:nvPr/>
        </p:nvSpPr>
        <p:spPr>
          <a:xfrm>
            <a:off x="1841863" y="1997342"/>
            <a:ext cx="7404646" cy="2031325"/>
          </a:xfrm>
          <a:prstGeom prst="rect">
            <a:avLst/>
          </a:prstGeom>
          <a:noFill/>
        </p:spPr>
        <p:txBody>
          <a:bodyPr wrap="square" rtlCol="0">
            <a:spAutoFit/>
          </a:bodyPr>
          <a:lstStyle/>
          <a:p>
            <a:r>
              <a:rPr lang="en-GB" b="1">
                <a:latin typeface="Comic Sans MS" panose="030F0702030302020204" pitchFamily="66" charset="0"/>
              </a:rPr>
              <a:t>Starters</a:t>
            </a:r>
          </a:p>
          <a:p>
            <a:endParaRPr lang="en-GB">
              <a:latin typeface="Comic Sans MS" panose="030F0702030302020204" pitchFamily="66" charset="0"/>
            </a:endParaRPr>
          </a:p>
          <a:p>
            <a:r>
              <a:rPr lang="en-GB">
                <a:latin typeface="Comic Sans MS" panose="030F0702030302020204" pitchFamily="66" charset="0"/>
              </a:rPr>
              <a:t>Use a mind map  or questionnaire to check prior knowledge.</a:t>
            </a:r>
          </a:p>
          <a:p>
            <a:endParaRPr lang="en-GB">
              <a:latin typeface="Comic Sans MS" panose="030F0702030302020204" pitchFamily="66" charset="0"/>
            </a:endParaRPr>
          </a:p>
          <a:p>
            <a:r>
              <a:rPr lang="en-GB">
                <a:latin typeface="Comic Sans MS" panose="030F0702030302020204" pitchFamily="66" charset="0"/>
              </a:rPr>
              <a:t>Play Period Bingo – Hey Girls free resources to down load. (Year 6)</a:t>
            </a:r>
          </a:p>
          <a:p>
            <a:endParaRPr lang="en-GB">
              <a:latin typeface="Comic Sans MS" panose="030F0702030302020204" pitchFamily="66" charset="0"/>
            </a:endParaRPr>
          </a:p>
          <a:p>
            <a:r>
              <a:rPr lang="en-GB">
                <a:latin typeface="Comic Sans MS" panose="030F0702030302020204" pitchFamily="66" charset="0"/>
              </a:rPr>
              <a:t>Give scenarios and ask what might be happening (Year 6)</a:t>
            </a:r>
          </a:p>
        </p:txBody>
      </p:sp>
      <p:sp>
        <p:nvSpPr>
          <p:cNvPr id="9" name="Speech Bubble: Rectangle with Corners Rounded 5">
            <a:extLst>
              <a:ext uri="{FF2B5EF4-FFF2-40B4-BE49-F238E27FC236}">
                <a16:creationId xmlns:a16="http://schemas.microsoft.com/office/drawing/2014/main" id="{AE6939D2-03AA-4354-BE96-ED94B42E3574}"/>
              </a:ext>
            </a:extLst>
          </p:cNvPr>
          <p:cNvSpPr/>
          <p:nvPr/>
        </p:nvSpPr>
        <p:spPr>
          <a:xfrm>
            <a:off x="7952014" y="4028667"/>
            <a:ext cx="4091940" cy="1977390"/>
          </a:xfrm>
          <a:prstGeom prst="wedgeRoundRectCallout">
            <a:avLst>
              <a:gd name="adj1" fmla="val -77697"/>
              <a:gd name="adj2" fmla="val -44189"/>
              <a:gd name="adj3" fmla="val 16667"/>
            </a:avLst>
          </a:prstGeom>
          <a:solidFill>
            <a:srgbClr val="D8BADC"/>
          </a:solidFill>
          <a:ln w="57150">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i="1">
                <a:solidFill>
                  <a:schemeClr val="tx1"/>
                </a:solidFill>
              </a:rPr>
              <a:t>Can you pick something up for me from the shop? I’ve started my period.</a:t>
            </a:r>
          </a:p>
        </p:txBody>
      </p:sp>
      <p:sp>
        <p:nvSpPr>
          <p:cNvPr id="10" name="Speech Bubble: Rectangle with Corners Rounded 5">
            <a:extLst>
              <a:ext uri="{FF2B5EF4-FFF2-40B4-BE49-F238E27FC236}">
                <a16:creationId xmlns:a16="http://schemas.microsoft.com/office/drawing/2014/main" id="{AE6939D2-03AA-4354-BE96-ED94B42E3574}"/>
              </a:ext>
            </a:extLst>
          </p:cNvPr>
          <p:cNvSpPr/>
          <p:nvPr/>
        </p:nvSpPr>
        <p:spPr>
          <a:xfrm>
            <a:off x="1703614" y="4520701"/>
            <a:ext cx="4091940" cy="1977390"/>
          </a:xfrm>
          <a:prstGeom prst="wedgeRoundRectCallout">
            <a:avLst>
              <a:gd name="adj1" fmla="val 60531"/>
              <a:gd name="adj2" fmla="val -73916"/>
              <a:gd name="adj3" fmla="val 16667"/>
            </a:avLst>
          </a:prstGeom>
          <a:solidFill>
            <a:srgbClr val="D8BADC"/>
          </a:solidFill>
          <a:ln w="57150">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i="1">
                <a:solidFill>
                  <a:schemeClr val="tx1"/>
                </a:solidFill>
              </a:rPr>
              <a:t>I am in year 7 and have started my period, what will I need?</a:t>
            </a:r>
          </a:p>
        </p:txBody>
      </p:sp>
      <p:pic>
        <p:nvPicPr>
          <p:cNvPr id="3" name="Picture 2" descr="A drawing of a cartoon character&#10;&#10;Description automatically generated">
            <a:extLst>
              <a:ext uri="{FF2B5EF4-FFF2-40B4-BE49-F238E27FC236}">
                <a16:creationId xmlns:a16="http://schemas.microsoft.com/office/drawing/2014/main" id="{6F676A46-132B-4E77-8805-78451174B94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877919" y="107816"/>
            <a:ext cx="1773802" cy="666705"/>
          </a:xfrm>
          <a:prstGeom prst="rect">
            <a:avLst/>
          </a:prstGeom>
        </p:spPr>
      </p:pic>
    </p:spTree>
    <p:extLst>
      <p:ext uri="{BB962C8B-B14F-4D97-AF65-F5344CB8AC3E}">
        <p14:creationId xmlns:p14="http://schemas.microsoft.com/office/powerpoint/2010/main" val="2827991177"/>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2"/>
          <a:stretch>
            <a:fillRect/>
          </a:stretch>
        </p:blipFill>
        <p:spPr>
          <a:xfrm>
            <a:off x="7668338" y="2009872"/>
            <a:ext cx="3220023" cy="2283823"/>
          </a:xfrm>
          <a:prstGeom prst="rect">
            <a:avLst/>
          </a:prstGeom>
        </p:spPr>
      </p:pic>
      <p:pic>
        <p:nvPicPr>
          <p:cNvPr id="2" name="Picture 1"/>
          <p:cNvPicPr>
            <a:picLocks noChangeAspect="1"/>
          </p:cNvPicPr>
          <p:nvPr/>
        </p:nvPicPr>
        <p:blipFill>
          <a:blip r:embed="rId3"/>
          <a:stretch>
            <a:fillRect/>
          </a:stretch>
        </p:blipFill>
        <p:spPr>
          <a:xfrm rot="20866200">
            <a:off x="680366" y="2062734"/>
            <a:ext cx="2380797" cy="2001503"/>
          </a:xfrm>
          <a:prstGeom prst="rect">
            <a:avLst/>
          </a:prstGeom>
        </p:spPr>
      </p:pic>
      <p:sp>
        <p:nvSpPr>
          <p:cNvPr id="3" name="TextBox 2"/>
          <p:cNvSpPr txBox="1"/>
          <p:nvPr/>
        </p:nvSpPr>
        <p:spPr>
          <a:xfrm>
            <a:off x="456582" y="171282"/>
            <a:ext cx="10294146" cy="1477328"/>
          </a:xfrm>
          <a:prstGeom prst="rect">
            <a:avLst/>
          </a:prstGeom>
          <a:noFill/>
        </p:spPr>
        <p:txBody>
          <a:bodyPr wrap="square" rtlCol="0">
            <a:spAutoFit/>
          </a:bodyPr>
          <a:lstStyle/>
          <a:p>
            <a:r>
              <a:rPr lang="en-GB">
                <a:latin typeface="Comic Sans MS" panose="030F0702030302020204" pitchFamily="66" charset="0"/>
              </a:rPr>
              <a:t>Video links and PowerPoints are beneficial to use  when teaching puberty facts. Always </a:t>
            </a:r>
            <a:r>
              <a:rPr lang="en-GB" b="1">
                <a:latin typeface="Comic Sans MS" panose="030F0702030302020204" pitchFamily="66" charset="0"/>
              </a:rPr>
              <a:t>fully </a:t>
            </a:r>
            <a:r>
              <a:rPr lang="en-GB">
                <a:latin typeface="Comic Sans MS" panose="030F0702030302020204" pitchFamily="66" charset="0"/>
              </a:rPr>
              <a:t>watch the clip before sharing with you children, to ensure it is age and developmentally appropriate.</a:t>
            </a:r>
          </a:p>
          <a:p>
            <a:endParaRPr lang="en-GB">
              <a:latin typeface="Comic Sans MS" panose="030F0702030302020204" pitchFamily="66" charset="0"/>
            </a:endParaRPr>
          </a:p>
          <a:p>
            <a:r>
              <a:rPr lang="en-GB">
                <a:latin typeface="Comic Sans MS" panose="030F0702030302020204" pitchFamily="66" charset="0"/>
              </a:rPr>
              <a:t>Here are some examples</a:t>
            </a:r>
          </a:p>
        </p:txBody>
      </p:sp>
      <p:sp>
        <p:nvSpPr>
          <p:cNvPr id="4" name="Rectangle 3"/>
          <p:cNvSpPr/>
          <p:nvPr/>
        </p:nvSpPr>
        <p:spPr>
          <a:xfrm>
            <a:off x="456582" y="4214114"/>
            <a:ext cx="3408049" cy="369332"/>
          </a:xfrm>
          <a:prstGeom prst="rect">
            <a:avLst/>
          </a:prstGeom>
        </p:spPr>
        <p:txBody>
          <a:bodyPr wrap="none">
            <a:spAutoFit/>
          </a:bodyPr>
          <a:lstStyle/>
          <a:p>
            <a:r>
              <a:rPr lang="en-GB"/>
              <a:t>https://amaze.org/?topic=puberty</a:t>
            </a:r>
          </a:p>
        </p:txBody>
      </p:sp>
      <p:pic>
        <p:nvPicPr>
          <p:cNvPr id="5" name="Picture 4"/>
          <p:cNvPicPr>
            <a:picLocks noChangeAspect="1"/>
          </p:cNvPicPr>
          <p:nvPr/>
        </p:nvPicPr>
        <p:blipFill>
          <a:blip r:embed="rId4"/>
          <a:stretch>
            <a:fillRect/>
          </a:stretch>
        </p:blipFill>
        <p:spPr>
          <a:xfrm rot="472601">
            <a:off x="785099" y="4790818"/>
            <a:ext cx="2751013" cy="1836284"/>
          </a:xfrm>
          <a:prstGeom prst="rect">
            <a:avLst/>
          </a:prstGeom>
        </p:spPr>
      </p:pic>
      <p:sp>
        <p:nvSpPr>
          <p:cNvPr id="6" name="Rectangle 5"/>
          <p:cNvSpPr/>
          <p:nvPr/>
        </p:nvSpPr>
        <p:spPr>
          <a:xfrm>
            <a:off x="6150631" y="1371611"/>
            <a:ext cx="4874861" cy="369332"/>
          </a:xfrm>
          <a:prstGeom prst="rect">
            <a:avLst/>
          </a:prstGeom>
        </p:spPr>
        <p:txBody>
          <a:bodyPr wrap="none">
            <a:spAutoFit/>
          </a:bodyPr>
          <a:lstStyle/>
          <a:p>
            <a:r>
              <a:rPr lang="en-GB"/>
              <a:t>https://www.youtube.com/watch?v=L9oF0LBhlgU</a:t>
            </a:r>
          </a:p>
        </p:txBody>
      </p:sp>
      <p:sp>
        <p:nvSpPr>
          <p:cNvPr id="8" name="Rectangle 7"/>
          <p:cNvSpPr/>
          <p:nvPr/>
        </p:nvSpPr>
        <p:spPr>
          <a:xfrm>
            <a:off x="5540061" y="6128199"/>
            <a:ext cx="6096000" cy="646331"/>
          </a:xfrm>
          <a:prstGeom prst="rect">
            <a:avLst/>
          </a:prstGeom>
        </p:spPr>
        <p:txBody>
          <a:bodyPr>
            <a:spAutoFit/>
          </a:bodyPr>
          <a:lstStyle/>
          <a:p>
            <a:r>
              <a:rPr lang="en-GB"/>
              <a:t>https://www.twinkl.co.uk/resource/t2-p-224-menstruation-teaching-pack-</a:t>
            </a:r>
          </a:p>
        </p:txBody>
      </p:sp>
      <p:pic>
        <p:nvPicPr>
          <p:cNvPr id="9" name="Picture 8"/>
          <p:cNvPicPr>
            <a:picLocks noChangeAspect="1"/>
          </p:cNvPicPr>
          <p:nvPr/>
        </p:nvPicPr>
        <p:blipFill>
          <a:blip r:embed="rId5"/>
          <a:stretch>
            <a:fillRect/>
          </a:stretch>
        </p:blipFill>
        <p:spPr>
          <a:xfrm>
            <a:off x="5197265" y="3575447"/>
            <a:ext cx="4510801" cy="2164015"/>
          </a:xfrm>
          <a:prstGeom prst="rect">
            <a:avLst/>
          </a:prstGeom>
        </p:spPr>
      </p:pic>
      <p:sp>
        <p:nvSpPr>
          <p:cNvPr id="10" name="Vertical Scroll 9"/>
          <p:cNvSpPr/>
          <p:nvPr/>
        </p:nvSpPr>
        <p:spPr>
          <a:xfrm>
            <a:off x="3648959" y="1045530"/>
            <a:ext cx="2501672" cy="2529917"/>
          </a:xfrm>
          <a:prstGeom prst="verticalScroll">
            <a:avLst/>
          </a:prstGeom>
          <a:solidFill>
            <a:schemeClr val="bg2"/>
          </a:solidFill>
          <a:ln w="28575">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TextBox 10"/>
          <p:cNvSpPr txBox="1"/>
          <p:nvPr/>
        </p:nvSpPr>
        <p:spPr>
          <a:xfrm>
            <a:off x="4227359" y="1267123"/>
            <a:ext cx="1645920" cy="2308324"/>
          </a:xfrm>
          <a:prstGeom prst="rect">
            <a:avLst/>
          </a:prstGeom>
          <a:noFill/>
        </p:spPr>
        <p:txBody>
          <a:bodyPr wrap="square" rtlCol="0">
            <a:spAutoFit/>
          </a:bodyPr>
          <a:lstStyle/>
          <a:p>
            <a:r>
              <a:rPr lang="en-GB">
                <a:latin typeface="Comic Sans MS" panose="030F0702030302020204" pitchFamily="66" charset="0"/>
              </a:rPr>
              <a:t>At the time of writing, BBC clips are under review. Keep checking back on their web page.</a:t>
            </a:r>
          </a:p>
        </p:txBody>
      </p:sp>
      <p:pic>
        <p:nvPicPr>
          <p:cNvPr id="13" name="Picture 12" descr="A drawing of a cartoon character&#10;&#10;Description automatically generated">
            <a:extLst>
              <a:ext uri="{FF2B5EF4-FFF2-40B4-BE49-F238E27FC236}">
                <a16:creationId xmlns:a16="http://schemas.microsoft.com/office/drawing/2014/main" id="{50EAE1B7-C31B-43E4-B3A0-7AB7C0165ECB}"/>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413700" y="167347"/>
            <a:ext cx="1773802" cy="666705"/>
          </a:xfrm>
          <a:prstGeom prst="rect">
            <a:avLst/>
          </a:prstGeom>
        </p:spPr>
      </p:pic>
    </p:spTree>
    <p:extLst>
      <p:ext uri="{BB962C8B-B14F-4D97-AF65-F5344CB8AC3E}">
        <p14:creationId xmlns:p14="http://schemas.microsoft.com/office/powerpoint/2010/main" val="454445508"/>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B2F2B0E9-97C1-4414-810E-CCB1A59D7DF2}"/>
              </a:ext>
            </a:extLst>
          </p:cNvPr>
          <p:cNvPicPr>
            <a:picLocks noChangeAspect="1"/>
          </p:cNvPicPr>
          <p:nvPr/>
        </p:nvPicPr>
        <p:blipFill>
          <a:blip r:embed="rId2"/>
          <a:stretch>
            <a:fillRect/>
          </a:stretch>
        </p:blipFill>
        <p:spPr>
          <a:xfrm>
            <a:off x="278235" y="416192"/>
            <a:ext cx="1695450" cy="1581150"/>
          </a:xfrm>
          <a:prstGeom prst="rect">
            <a:avLst/>
          </a:prstGeom>
        </p:spPr>
      </p:pic>
      <p:pic>
        <p:nvPicPr>
          <p:cNvPr id="6" name="Picture 5"/>
          <p:cNvPicPr>
            <a:picLocks noChangeAspect="1"/>
          </p:cNvPicPr>
          <p:nvPr/>
        </p:nvPicPr>
        <p:blipFill>
          <a:blip r:embed="rId3"/>
          <a:stretch>
            <a:fillRect/>
          </a:stretch>
        </p:blipFill>
        <p:spPr>
          <a:xfrm rot="20767279">
            <a:off x="2213350" y="3445738"/>
            <a:ext cx="3675100" cy="2445612"/>
          </a:xfrm>
          <a:prstGeom prst="rect">
            <a:avLst/>
          </a:prstGeom>
        </p:spPr>
      </p:pic>
      <p:pic>
        <p:nvPicPr>
          <p:cNvPr id="7" name="Picture 6"/>
          <p:cNvPicPr>
            <a:picLocks noChangeAspect="1"/>
          </p:cNvPicPr>
          <p:nvPr/>
        </p:nvPicPr>
        <p:blipFill>
          <a:blip r:embed="rId4"/>
          <a:stretch>
            <a:fillRect/>
          </a:stretch>
        </p:blipFill>
        <p:spPr>
          <a:xfrm rot="1554694">
            <a:off x="7243477" y="3393479"/>
            <a:ext cx="3156101" cy="2550130"/>
          </a:xfrm>
          <a:prstGeom prst="rect">
            <a:avLst/>
          </a:prstGeom>
        </p:spPr>
      </p:pic>
      <p:sp>
        <p:nvSpPr>
          <p:cNvPr id="8" name="TextBox 7"/>
          <p:cNvSpPr txBox="1"/>
          <p:nvPr/>
        </p:nvSpPr>
        <p:spPr>
          <a:xfrm>
            <a:off x="2821577" y="627017"/>
            <a:ext cx="8046720" cy="2031325"/>
          </a:xfrm>
          <a:prstGeom prst="rect">
            <a:avLst/>
          </a:prstGeom>
          <a:noFill/>
        </p:spPr>
        <p:txBody>
          <a:bodyPr wrap="square" rtlCol="0">
            <a:spAutoFit/>
          </a:bodyPr>
          <a:lstStyle/>
          <a:p>
            <a:r>
              <a:rPr lang="en-GB">
                <a:latin typeface="Comic Sans MS" panose="030F0702030302020204" pitchFamily="66" charset="0"/>
              </a:rPr>
              <a:t>Have a demonstrator kit of all period products, encourage children to handle them. Explain how they are used. Include products that may be used at an older age such as tampons and cups.</a:t>
            </a:r>
          </a:p>
          <a:p>
            <a:endParaRPr lang="en-GB">
              <a:latin typeface="Comic Sans MS" panose="030F0702030302020204" pitchFamily="66" charset="0"/>
            </a:endParaRPr>
          </a:p>
          <a:p>
            <a:r>
              <a:rPr lang="en-GB">
                <a:latin typeface="Comic Sans MS" panose="030F0702030302020204" pitchFamily="66" charset="0"/>
              </a:rPr>
              <a:t>Schools have an annual allowance of period products that can be ordered from PHS, this is government funded. These are for children requiring products in school or at home.</a:t>
            </a:r>
          </a:p>
        </p:txBody>
      </p:sp>
      <p:pic>
        <p:nvPicPr>
          <p:cNvPr id="3" name="Picture 2" descr="A drawing of a cartoon character&#10;&#10;Description automatically generated">
            <a:extLst>
              <a:ext uri="{FF2B5EF4-FFF2-40B4-BE49-F238E27FC236}">
                <a16:creationId xmlns:a16="http://schemas.microsoft.com/office/drawing/2014/main" id="{817E324C-E3AE-40EC-A131-5FF032440313}"/>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187481" y="660"/>
            <a:ext cx="1773802" cy="666705"/>
          </a:xfrm>
          <a:prstGeom prst="rect">
            <a:avLst/>
          </a:prstGeom>
        </p:spPr>
      </p:pic>
    </p:spTree>
    <p:extLst>
      <p:ext uri="{BB962C8B-B14F-4D97-AF65-F5344CB8AC3E}">
        <p14:creationId xmlns:p14="http://schemas.microsoft.com/office/powerpoint/2010/main" val="3619173862"/>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B2F2B0E9-97C1-4414-810E-CCB1A59D7DF2}"/>
              </a:ext>
            </a:extLst>
          </p:cNvPr>
          <p:cNvPicPr>
            <a:picLocks noChangeAspect="1"/>
          </p:cNvPicPr>
          <p:nvPr/>
        </p:nvPicPr>
        <p:blipFill>
          <a:blip r:embed="rId2"/>
          <a:stretch>
            <a:fillRect/>
          </a:stretch>
        </p:blipFill>
        <p:spPr>
          <a:xfrm>
            <a:off x="278235" y="416192"/>
            <a:ext cx="1695450" cy="1581150"/>
          </a:xfrm>
          <a:prstGeom prst="rect">
            <a:avLst/>
          </a:prstGeom>
        </p:spPr>
      </p:pic>
      <p:sp>
        <p:nvSpPr>
          <p:cNvPr id="5" name="Rectangle 4"/>
          <p:cNvSpPr/>
          <p:nvPr/>
        </p:nvSpPr>
        <p:spPr>
          <a:xfrm>
            <a:off x="9596595" y="49888"/>
            <a:ext cx="2447359" cy="1997342"/>
          </a:xfrm>
          <a:prstGeom prst="rect">
            <a:avLst/>
          </a:prstGeom>
          <a:solidFill>
            <a:schemeClr val="accent1">
              <a:lumMod val="20000"/>
              <a:lumOff val="80000"/>
            </a:schemeClr>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Rectangle 2"/>
          <p:cNvSpPr/>
          <p:nvPr/>
        </p:nvSpPr>
        <p:spPr>
          <a:xfrm>
            <a:off x="3097940" y="540322"/>
            <a:ext cx="5336717" cy="1200329"/>
          </a:xfrm>
          <a:prstGeom prst="rect">
            <a:avLst/>
          </a:prstGeom>
        </p:spPr>
        <p:txBody>
          <a:bodyPr wrap="none">
            <a:spAutoFit/>
          </a:bodyPr>
          <a:lstStyle/>
          <a:p>
            <a:r>
              <a:rPr lang="en-GB" b="1">
                <a:latin typeface="Comic Sans MS" panose="030F0702030302020204" pitchFamily="66" charset="0"/>
              </a:rPr>
              <a:t>Question to consider –</a:t>
            </a:r>
          </a:p>
          <a:p>
            <a:endParaRPr lang="en-GB" b="1">
              <a:latin typeface="Comic Sans MS" panose="030F0702030302020204" pitchFamily="66" charset="0"/>
            </a:endParaRPr>
          </a:p>
          <a:p>
            <a:r>
              <a:rPr lang="en-GB" b="1">
                <a:latin typeface="Comic Sans MS" panose="030F0702030302020204" pitchFamily="66" charset="0"/>
              </a:rPr>
              <a:t>			</a:t>
            </a:r>
            <a:r>
              <a:rPr lang="en-GB">
                <a:latin typeface="Comic Sans MS" panose="030F0702030302020204" pitchFamily="66" charset="0"/>
              </a:rPr>
              <a:t>How do males change?</a:t>
            </a:r>
          </a:p>
          <a:p>
            <a:r>
              <a:rPr lang="en-GB" b="1">
                <a:latin typeface="Comic Sans MS" panose="030F0702030302020204" pitchFamily="66" charset="0"/>
              </a:rPr>
              <a:t> </a:t>
            </a:r>
          </a:p>
        </p:txBody>
      </p:sp>
      <p:sp>
        <p:nvSpPr>
          <p:cNvPr id="6" name="TextBox 5"/>
          <p:cNvSpPr txBox="1"/>
          <p:nvPr/>
        </p:nvSpPr>
        <p:spPr>
          <a:xfrm>
            <a:off x="9718766" y="143691"/>
            <a:ext cx="2155372" cy="1323439"/>
          </a:xfrm>
          <a:prstGeom prst="rect">
            <a:avLst/>
          </a:prstGeom>
          <a:noFill/>
        </p:spPr>
        <p:txBody>
          <a:bodyPr wrap="square" rtlCol="0">
            <a:spAutoFit/>
          </a:bodyPr>
          <a:lstStyle/>
          <a:p>
            <a:r>
              <a:rPr lang="en-GB" sz="1600" err="1">
                <a:latin typeface="Comic Sans MS" panose="030F0702030302020204" pitchFamily="66" charset="0"/>
              </a:rPr>
              <a:t>RoSIS</a:t>
            </a:r>
            <a:r>
              <a:rPr lang="en-GB" sz="1600">
                <a:latin typeface="Comic Sans MS" panose="030F0702030302020204" pitchFamily="66" charset="0"/>
              </a:rPr>
              <a:t> SOW</a:t>
            </a:r>
          </a:p>
          <a:p>
            <a:r>
              <a:rPr lang="en-GB" sz="1600" err="1">
                <a:latin typeface="Comic Sans MS" panose="030F0702030302020204" pitchFamily="66" charset="0"/>
              </a:rPr>
              <a:t>RoSIS</a:t>
            </a:r>
            <a:r>
              <a:rPr lang="en-GB" sz="1600">
                <a:latin typeface="Comic Sans MS" panose="030F0702030302020204" pitchFamily="66" charset="0"/>
              </a:rPr>
              <a:t> Rollercoaster</a:t>
            </a:r>
          </a:p>
          <a:p>
            <a:r>
              <a:rPr lang="en-GB" sz="1600">
                <a:latin typeface="Comic Sans MS" panose="030F0702030302020204" pitchFamily="66" charset="0"/>
              </a:rPr>
              <a:t>Amaze</a:t>
            </a:r>
          </a:p>
          <a:p>
            <a:r>
              <a:rPr lang="en-GB" sz="1600" err="1">
                <a:latin typeface="Comic Sans MS" panose="030F0702030302020204" pitchFamily="66" charset="0"/>
              </a:rPr>
              <a:t>Twinkl</a:t>
            </a:r>
            <a:endParaRPr lang="en-GB" sz="1600">
              <a:latin typeface="Comic Sans MS" panose="030F0702030302020204" pitchFamily="66" charset="0"/>
            </a:endParaRPr>
          </a:p>
          <a:p>
            <a:endParaRPr lang="en-GB" sz="1600">
              <a:latin typeface="Comic Sans MS" panose="030F0702030302020204" pitchFamily="66" charset="0"/>
            </a:endParaRPr>
          </a:p>
        </p:txBody>
      </p:sp>
      <p:pic>
        <p:nvPicPr>
          <p:cNvPr id="7" name="Picture 6"/>
          <p:cNvPicPr>
            <a:picLocks noChangeAspect="1"/>
          </p:cNvPicPr>
          <p:nvPr/>
        </p:nvPicPr>
        <p:blipFill>
          <a:blip r:embed="rId3"/>
          <a:stretch>
            <a:fillRect/>
          </a:stretch>
        </p:blipFill>
        <p:spPr>
          <a:xfrm rot="20864017">
            <a:off x="4168310" y="4899676"/>
            <a:ext cx="1635851" cy="1728697"/>
          </a:xfrm>
          <a:prstGeom prst="rect">
            <a:avLst/>
          </a:prstGeom>
        </p:spPr>
      </p:pic>
      <p:pic>
        <p:nvPicPr>
          <p:cNvPr id="8" name="Picture 7"/>
          <p:cNvPicPr>
            <a:picLocks noChangeAspect="1"/>
          </p:cNvPicPr>
          <p:nvPr/>
        </p:nvPicPr>
        <p:blipFill>
          <a:blip r:embed="rId4"/>
          <a:stretch>
            <a:fillRect/>
          </a:stretch>
        </p:blipFill>
        <p:spPr>
          <a:xfrm>
            <a:off x="6826433" y="3292239"/>
            <a:ext cx="3937362" cy="2113742"/>
          </a:xfrm>
          <a:prstGeom prst="rect">
            <a:avLst/>
          </a:prstGeom>
        </p:spPr>
      </p:pic>
      <p:sp>
        <p:nvSpPr>
          <p:cNvPr id="9" name="Rectangle 8"/>
          <p:cNvSpPr/>
          <p:nvPr/>
        </p:nvSpPr>
        <p:spPr>
          <a:xfrm>
            <a:off x="7355746" y="5579359"/>
            <a:ext cx="3408049" cy="369332"/>
          </a:xfrm>
          <a:prstGeom prst="rect">
            <a:avLst/>
          </a:prstGeom>
        </p:spPr>
        <p:txBody>
          <a:bodyPr wrap="none">
            <a:spAutoFit/>
          </a:bodyPr>
          <a:lstStyle/>
          <a:p>
            <a:r>
              <a:rPr lang="en-GB"/>
              <a:t>https://amaze.org/?topic=puberty</a:t>
            </a:r>
          </a:p>
        </p:txBody>
      </p:sp>
      <p:sp>
        <p:nvSpPr>
          <p:cNvPr id="10" name="Rectangle 9"/>
          <p:cNvSpPr/>
          <p:nvPr/>
        </p:nvSpPr>
        <p:spPr>
          <a:xfrm>
            <a:off x="278235" y="3862919"/>
            <a:ext cx="4680897" cy="369332"/>
          </a:xfrm>
          <a:prstGeom prst="rect">
            <a:avLst/>
          </a:prstGeom>
        </p:spPr>
        <p:txBody>
          <a:bodyPr wrap="none">
            <a:spAutoFit/>
          </a:bodyPr>
          <a:lstStyle/>
          <a:p>
            <a:r>
              <a:rPr lang="en-GB"/>
              <a:t>https://www.youtube.com/watch?v=2clRlIuviyA</a:t>
            </a:r>
          </a:p>
        </p:txBody>
      </p:sp>
      <p:pic>
        <p:nvPicPr>
          <p:cNvPr id="11" name="Picture 10"/>
          <p:cNvPicPr>
            <a:picLocks noChangeAspect="1"/>
          </p:cNvPicPr>
          <p:nvPr/>
        </p:nvPicPr>
        <p:blipFill>
          <a:blip r:embed="rId5"/>
          <a:stretch>
            <a:fillRect/>
          </a:stretch>
        </p:blipFill>
        <p:spPr>
          <a:xfrm>
            <a:off x="278235" y="4488942"/>
            <a:ext cx="2531157" cy="1763328"/>
          </a:xfrm>
          <a:prstGeom prst="rect">
            <a:avLst/>
          </a:prstGeom>
        </p:spPr>
      </p:pic>
      <p:sp>
        <p:nvSpPr>
          <p:cNvPr id="13" name="Rectangle 12"/>
          <p:cNvSpPr/>
          <p:nvPr/>
        </p:nvSpPr>
        <p:spPr>
          <a:xfrm>
            <a:off x="373277" y="1835112"/>
            <a:ext cx="8982891" cy="2031325"/>
          </a:xfrm>
          <a:prstGeom prst="rect">
            <a:avLst/>
          </a:prstGeom>
        </p:spPr>
        <p:txBody>
          <a:bodyPr wrap="square">
            <a:spAutoFit/>
          </a:bodyPr>
          <a:lstStyle/>
          <a:p>
            <a:r>
              <a:rPr lang="en-GB">
                <a:latin typeface="Comic Sans MS" panose="030F0702030302020204" pitchFamily="66" charset="0"/>
              </a:rPr>
              <a:t>Once again video links and PowerPoints are beneficial to use  when teaching puberty facts. Always </a:t>
            </a:r>
            <a:r>
              <a:rPr lang="en-GB" b="1">
                <a:latin typeface="Comic Sans MS" panose="030F0702030302020204" pitchFamily="66" charset="0"/>
              </a:rPr>
              <a:t>fully </a:t>
            </a:r>
            <a:r>
              <a:rPr lang="en-GB">
                <a:latin typeface="Comic Sans MS" panose="030F0702030302020204" pitchFamily="66" charset="0"/>
              </a:rPr>
              <a:t>watch the clip before sharing with you children, to ensure it is age and developmentally appropriate. Some of the additional clips on Amaze are worth looking at, however content towards the end may not be suitable to use with KS2 – always check first!</a:t>
            </a:r>
          </a:p>
          <a:p>
            <a:endParaRPr lang="en-GB">
              <a:latin typeface="Comic Sans MS" panose="030F0702030302020204" pitchFamily="66" charset="0"/>
            </a:endParaRPr>
          </a:p>
          <a:p>
            <a:r>
              <a:rPr lang="en-GB">
                <a:latin typeface="Comic Sans MS" panose="030F0702030302020204" pitchFamily="66" charset="0"/>
              </a:rPr>
              <a:t>Here are some examples</a:t>
            </a:r>
          </a:p>
        </p:txBody>
      </p:sp>
      <p:pic>
        <p:nvPicPr>
          <p:cNvPr id="4" name="Picture 3" descr="A drawing of a cartoon character&#10;&#10;Description automatically generated">
            <a:extLst>
              <a:ext uri="{FF2B5EF4-FFF2-40B4-BE49-F238E27FC236}">
                <a16:creationId xmlns:a16="http://schemas.microsoft.com/office/drawing/2014/main" id="{B3CEF5C4-2180-44F9-AA57-897D632CE72E}"/>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985075" y="6120472"/>
            <a:ext cx="1773802" cy="666705"/>
          </a:xfrm>
          <a:prstGeom prst="rect">
            <a:avLst/>
          </a:prstGeom>
        </p:spPr>
      </p:pic>
    </p:spTree>
    <p:extLst>
      <p:ext uri="{BB962C8B-B14F-4D97-AF65-F5344CB8AC3E}">
        <p14:creationId xmlns:p14="http://schemas.microsoft.com/office/powerpoint/2010/main" val="242262274"/>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B2F2B0E9-97C1-4414-810E-CCB1A59D7DF2}"/>
              </a:ext>
            </a:extLst>
          </p:cNvPr>
          <p:cNvPicPr>
            <a:picLocks noChangeAspect="1"/>
          </p:cNvPicPr>
          <p:nvPr/>
        </p:nvPicPr>
        <p:blipFill>
          <a:blip r:embed="rId2"/>
          <a:stretch>
            <a:fillRect/>
          </a:stretch>
        </p:blipFill>
        <p:spPr>
          <a:xfrm>
            <a:off x="278235" y="416192"/>
            <a:ext cx="1695450" cy="1581150"/>
          </a:xfrm>
          <a:prstGeom prst="rect">
            <a:avLst/>
          </a:prstGeom>
        </p:spPr>
      </p:pic>
      <p:sp>
        <p:nvSpPr>
          <p:cNvPr id="5" name="Rectangle 4"/>
          <p:cNvSpPr/>
          <p:nvPr/>
        </p:nvSpPr>
        <p:spPr>
          <a:xfrm>
            <a:off x="9596595" y="49888"/>
            <a:ext cx="2447359" cy="1997342"/>
          </a:xfrm>
          <a:prstGeom prst="rect">
            <a:avLst/>
          </a:prstGeom>
          <a:solidFill>
            <a:schemeClr val="accent1">
              <a:lumMod val="20000"/>
              <a:lumOff val="80000"/>
            </a:schemeClr>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6"/>
          <p:cNvSpPr/>
          <p:nvPr/>
        </p:nvSpPr>
        <p:spPr>
          <a:xfrm>
            <a:off x="1912429" y="81908"/>
            <a:ext cx="7402989" cy="923330"/>
          </a:xfrm>
          <a:prstGeom prst="rect">
            <a:avLst/>
          </a:prstGeom>
        </p:spPr>
        <p:txBody>
          <a:bodyPr wrap="none">
            <a:spAutoFit/>
          </a:bodyPr>
          <a:lstStyle/>
          <a:p>
            <a:r>
              <a:rPr lang="en-GB" b="1">
                <a:latin typeface="Comic Sans MS" panose="030F0702030302020204" pitchFamily="66" charset="0"/>
              </a:rPr>
              <a:t>Question to consider –</a:t>
            </a:r>
          </a:p>
          <a:p>
            <a:endParaRPr lang="en-GB" b="1">
              <a:latin typeface="Comic Sans MS" panose="030F0702030302020204" pitchFamily="66" charset="0"/>
            </a:endParaRPr>
          </a:p>
          <a:p>
            <a:r>
              <a:rPr lang="en-GB" b="1">
                <a:latin typeface="Comic Sans MS" panose="030F0702030302020204" pitchFamily="66" charset="0"/>
              </a:rPr>
              <a:t>			</a:t>
            </a:r>
            <a:r>
              <a:rPr lang="en-GB">
                <a:latin typeface="Comic Sans MS" panose="030F0702030302020204" pitchFamily="66" charset="0"/>
              </a:rPr>
              <a:t>What happens to my feelings at puberty?</a:t>
            </a:r>
          </a:p>
        </p:txBody>
      </p:sp>
      <p:sp>
        <p:nvSpPr>
          <p:cNvPr id="8" name="TextBox 7"/>
          <p:cNvSpPr txBox="1"/>
          <p:nvPr/>
        </p:nvSpPr>
        <p:spPr>
          <a:xfrm>
            <a:off x="9705702" y="195943"/>
            <a:ext cx="2338251" cy="830997"/>
          </a:xfrm>
          <a:prstGeom prst="rect">
            <a:avLst/>
          </a:prstGeom>
          <a:noFill/>
        </p:spPr>
        <p:txBody>
          <a:bodyPr wrap="square" rtlCol="0">
            <a:spAutoFit/>
          </a:bodyPr>
          <a:lstStyle/>
          <a:p>
            <a:r>
              <a:rPr lang="en-GB" sz="1600" err="1">
                <a:latin typeface="Comic Sans MS" panose="030F0702030302020204" pitchFamily="66" charset="0"/>
              </a:rPr>
              <a:t>RoSIS</a:t>
            </a:r>
            <a:r>
              <a:rPr lang="en-GB" sz="1600">
                <a:latin typeface="Comic Sans MS" panose="030F0702030302020204" pitchFamily="66" charset="0"/>
              </a:rPr>
              <a:t> SOW</a:t>
            </a:r>
          </a:p>
          <a:p>
            <a:r>
              <a:rPr lang="en-GB" sz="1600" err="1">
                <a:latin typeface="Comic Sans MS" panose="030F0702030302020204" pitchFamily="66" charset="0"/>
              </a:rPr>
              <a:t>RoSIS</a:t>
            </a:r>
            <a:r>
              <a:rPr lang="en-GB" sz="1600">
                <a:latin typeface="Comic Sans MS" panose="030F0702030302020204" pitchFamily="66" charset="0"/>
              </a:rPr>
              <a:t> Rollercoaster</a:t>
            </a:r>
          </a:p>
          <a:p>
            <a:endParaRPr lang="en-GB" sz="1600">
              <a:latin typeface="Comic Sans MS" panose="030F0702030302020204" pitchFamily="66" charset="0"/>
            </a:endParaRPr>
          </a:p>
        </p:txBody>
      </p:sp>
      <p:pic>
        <p:nvPicPr>
          <p:cNvPr id="9" name="Picture 8"/>
          <p:cNvPicPr>
            <a:picLocks noChangeAspect="1"/>
          </p:cNvPicPr>
          <p:nvPr/>
        </p:nvPicPr>
        <p:blipFill>
          <a:blip r:embed="rId3"/>
          <a:stretch>
            <a:fillRect/>
          </a:stretch>
        </p:blipFill>
        <p:spPr>
          <a:xfrm>
            <a:off x="9547568" y="2218371"/>
            <a:ext cx="2532807" cy="3554372"/>
          </a:xfrm>
          <a:prstGeom prst="rect">
            <a:avLst/>
          </a:prstGeom>
        </p:spPr>
      </p:pic>
      <p:pic>
        <p:nvPicPr>
          <p:cNvPr id="10" name="Picture 9"/>
          <p:cNvPicPr>
            <a:picLocks noChangeAspect="1"/>
          </p:cNvPicPr>
          <p:nvPr/>
        </p:nvPicPr>
        <p:blipFill>
          <a:blip r:embed="rId4"/>
          <a:stretch>
            <a:fillRect/>
          </a:stretch>
        </p:blipFill>
        <p:spPr>
          <a:xfrm>
            <a:off x="6814636" y="1247701"/>
            <a:ext cx="2225284" cy="3248760"/>
          </a:xfrm>
          <a:prstGeom prst="rect">
            <a:avLst/>
          </a:prstGeom>
        </p:spPr>
      </p:pic>
      <p:sp>
        <p:nvSpPr>
          <p:cNvPr id="12" name="Explosion 2 11"/>
          <p:cNvSpPr/>
          <p:nvPr/>
        </p:nvSpPr>
        <p:spPr>
          <a:xfrm>
            <a:off x="431074" y="283889"/>
            <a:ext cx="5525282" cy="5176385"/>
          </a:xfrm>
          <a:prstGeom prst="irregularSeal2">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 name="TextBox 12"/>
          <p:cNvSpPr txBox="1"/>
          <p:nvPr/>
        </p:nvSpPr>
        <p:spPr>
          <a:xfrm rot="20232157">
            <a:off x="1478968" y="2171938"/>
            <a:ext cx="3621461" cy="1815882"/>
          </a:xfrm>
          <a:prstGeom prst="rect">
            <a:avLst/>
          </a:prstGeom>
          <a:noFill/>
        </p:spPr>
        <p:txBody>
          <a:bodyPr wrap="square" rtlCol="0">
            <a:spAutoFit/>
          </a:bodyPr>
          <a:lstStyle/>
          <a:p>
            <a:r>
              <a:rPr lang="en-GB" sz="1600">
                <a:latin typeface="Comic Sans MS" panose="030F0702030302020204" pitchFamily="66" charset="0"/>
              </a:rPr>
              <a:t>Ask the children to recount a scene from a recent episode of a soap or book, telling what happened and the different characters involved. For each character they should write 2/3 emotions they might have felt about the situation</a:t>
            </a:r>
          </a:p>
        </p:txBody>
      </p:sp>
      <p:sp>
        <p:nvSpPr>
          <p:cNvPr id="14" name="Explosion 2 13"/>
          <p:cNvSpPr/>
          <p:nvPr/>
        </p:nvSpPr>
        <p:spPr>
          <a:xfrm rot="1468158">
            <a:off x="2972858" y="3349146"/>
            <a:ext cx="4907951" cy="3920780"/>
          </a:xfrm>
          <a:prstGeom prst="irregularSeal2">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a:solidFill>
                  <a:schemeClr val="tx1"/>
                </a:solidFill>
                <a:latin typeface="Comic Sans MS" panose="030F0702030302020204" pitchFamily="66" charset="0"/>
              </a:rPr>
              <a:t>Children could write a letter to an agony aunt about a possible problem to do with feelings at puberty. Letters could be swapped and replies written</a:t>
            </a:r>
          </a:p>
        </p:txBody>
      </p:sp>
      <p:pic>
        <p:nvPicPr>
          <p:cNvPr id="3" name="Picture 2" descr="A drawing of a cartoon character&#10;&#10;Description automatically generated">
            <a:extLst>
              <a:ext uri="{FF2B5EF4-FFF2-40B4-BE49-F238E27FC236}">
                <a16:creationId xmlns:a16="http://schemas.microsoft.com/office/drawing/2014/main" id="{07EAA9AA-BD48-4A47-82C4-6167DCCF1DAD}"/>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996981" y="6013315"/>
            <a:ext cx="1773802" cy="666705"/>
          </a:xfrm>
          <a:prstGeom prst="rect">
            <a:avLst/>
          </a:prstGeom>
        </p:spPr>
      </p:pic>
    </p:spTree>
    <p:extLst>
      <p:ext uri="{BB962C8B-B14F-4D97-AF65-F5344CB8AC3E}">
        <p14:creationId xmlns:p14="http://schemas.microsoft.com/office/powerpoint/2010/main" val="304686690"/>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B2F2B0E9-97C1-4414-810E-CCB1A59D7DF2}"/>
              </a:ext>
            </a:extLst>
          </p:cNvPr>
          <p:cNvPicPr>
            <a:picLocks noChangeAspect="1"/>
          </p:cNvPicPr>
          <p:nvPr/>
        </p:nvPicPr>
        <p:blipFill>
          <a:blip r:embed="rId2"/>
          <a:stretch>
            <a:fillRect/>
          </a:stretch>
        </p:blipFill>
        <p:spPr>
          <a:xfrm>
            <a:off x="278235" y="416192"/>
            <a:ext cx="1695450" cy="1581150"/>
          </a:xfrm>
          <a:prstGeom prst="rect">
            <a:avLst/>
          </a:prstGeom>
        </p:spPr>
      </p:pic>
      <p:sp>
        <p:nvSpPr>
          <p:cNvPr id="5" name="Rectangle 4"/>
          <p:cNvSpPr/>
          <p:nvPr/>
        </p:nvSpPr>
        <p:spPr>
          <a:xfrm>
            <a:off x="9596595" y="1002388"/>
            <a:ext cx="2447359" cy="1997342"/>
          </a:xfrm>
          <a:prstGeom prst="rect">
            <a:avLst/>
          </a:prstGeom>
          <a:solidFill>
            <a:schemeClr val="accent1">
              <a:lumMod val="20000"/>
              <a:lumOff val="80000"/>
            </a:schemeClr>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Rectangle 2"/>
          <p:cNvSpPr/>
          <p:nvPr/>
        </p:nvSpPr>
        <p:spPr>
          <a:xfrm>
            <a:off x="2081347" y="453561"/>
            <a:ext cx="7376161" cy="923330"/>
          </a:xfrm>
          <a:prstGeom prst="rect">
            <a:avLst/>
          </a:prstGeom>
        </p:spPr>
        <p:txBody>
          <a:bodyPr wrap="square">
            <a:spAutoFit/>
          </a:bodyPr>
          <a:lstStyle/>
          <a:p>
            <a:r>
              <a:rPr lang="en-GB" b="1">
                <a:latin typeface="Comic Sans MS" panose="030F0702030302020204" pitchFamily="66" charset="0"/>
              </a:rPr>
              <a:t>Question to consider –</a:t>
            </a:r>
          </a:p>
          <a:p>
            <a:endParaRPr lang="en-GB" b="1">
              <a:latin typeface="Comic Sans MS" panose="030F0702030302020204" pitchFamily="66" charset="0"/>
            </a:endParaRPr>
          </a:p>
          <a:p>
            <a:r>
              <a:rPr lang="en-GB" b="1">
                <a:latin typeface="Comic Sans MS" panose="030F0702030302020204" pitchFamily="66" charset="0"/>
              </a:rPr>
              <a:t>	</a:t>
            </a:r>
            <a:r>
              <a:rPr lang="en-GB">
                <a:latin typeface="Comic Sans MS" panose="030F0702030302020204" pitchFamily="66" charset="0"/>
              </a:rPr>
              <a:t>How can I look after my mental wellbeing during puberty?</a:t>
            </a:r>
          </a:p>
        </p:txBody>
      </p:sp>
      <p:pic>
        <p:nvPicPr>
          <p:cNvPr id="7" name="Picture 6"/>
          <p:cNvPicPr>
            <a:picLocks noChangeAspect="1"/>
          </p:cNvPicPr>
          <p:nvPr/>
        </p:nvPicPr>
        <p:blipFill>
          <a:blip r:embed="rId3"/>
          <a:stretch>
            <a:fillRect/>
          </a:stretch>
        </p:blipFill>
        <p:spPr>
          <a:xfrm>
            <a:off x="6981484" y="3853304"/>
            <a:ext cx="4769168" cy="2622652"/>
          </a:xfrm>
          <a:prstGeom prst="rect">
            <a:avLst/>
          </a:prstGeom>
        </p:spPr>
      </p:pic>
      <p:sp>
        <p:nvSpPr>
          <p:cNvPr id="8" name="TextBox 7"/>
          <p:cNvSpPr txBox="1"/>
          <p:nvPr/>
        </p:nvSpPr>
        <p:spPr>
          <a:xfrm>
            <a:off x="9666514" y="1264035"/>
            <a:ext cx="2377440" cy="369332"/>
          </a:xfrm>
          <a:prstGeom prst="rect">
            <a:avLst/>
          </a:prstGeom>
          <a:noFill/>
        </p:spPr>
        <p:txBody>
          <a:bodyPr wrap="square" rtlCol="0">
            <a:spAutoFit/>
          </a:bodyPr>
          <a:lstStyle/>
          <a:p>
            <a:r>
              <a:rPr lang="en-GB"/>
              <a:t>Public Health England</a:t>
            </a:r>
          </a:p>
        </p:txBody>
      </p:sp>
      <p:pic>
        <p:nvPicPr>
          <p:cNvPr id="9" name="Picture 8"/>
          <p:cNvPicPr>
            <a:picLocks noChangeAspect="1"/>
          </p:cNvPicPr>
          <p:nvPr/>
        </p:nvPicPr>
        <p:blipFill>
          <a:blip r:embed="rId4"/>
          <a:stretch>
            <a:fillRect/>
          </a:stretch>
        </p:blipFill>
        <p:spPr>
          <a:xfrm>
            <a:off x="408810" y="2185733"/>
            <a:ext cx="4820603" cy="2835206"/>
          </a:xfrm>
          <a:prstGeom prst="rect">
            <a:avLst/>
          </a:prstGeom>
        </p:spPr>
      </p:pic>
      <p:pic>
        <p:nvPicPr>
          <p:cNvPr id="10" name="Picture 9"/>
          <p:cNvPicPr>
            <a:picLocks noChangeAspect="1"/>
          </p:cNvPicPr>
          <p:nvPr/>
        </p:nvPicPr>
        <p:blipFill>
          <a:blip r:embed="rId5"/>
          <a:stretch>
            <a:fillRect/>
          </a:stretch>
        </p:blipFill>
        <p:spPr>
          <a:xfrm>
            <a:off x="4759370" y="2850968"/>
            <a:ext cx="2333625" cy="3314700"/>
          </a:xfrm>
          <a:prstGeom prst="rect">
            <a:avLst/>
          </a:prstGeom>
        </p:spPr>
      </p:pic>
      <p:sp>
        <p:nvSpPr>
          <p:cNvPr id="11" name="TextBox 10"/>
          <p:cNvSpPr txBox="1"/>
          <p:nvPr/>
        </p:nvSpPr>
        <p:spPr>
          <a:xfrm>
            <a:off x="464923" y="5368116"/>
            <a:ext cx="3575308" cy="923330"/>
          </a:xfrm>
          <a:prstGeom prst="rect">
            <a:avLst/>
          </a:prstGeom>
          <a:noFill/>
        </p:spPr>
        <p:txBody>
          <a:bodyPr wrap="square" rtlCol="0">
            <a:spAutoFit/>
          </a:bodyPr>
          <a:lstStyle/>
          <a:p>
            <a:r>
              <a:rPr lang="en-GB">
                <a:latin typeface="Comic Sans MS" panose="030F0702030302020204" pitchFamily="66" charset="0"/>
              </a:rPr>
              <a:t>These resources are complete with lesson plans and PowerPoints.</a:t>
            </a:r>
          </a:p>
        </p:txBody>
      </p:sp>
      <p:pic>
        <p:nvPicPr>
          <p:cNvPr id="4" name="Picture 3" descr="A drawing of a cartoon character&#10;&#10;Description automatically generated">
            <a:extLst>
              <a:ext uri="{FF2B5EF4-FFF2-40B4-BE49-F238E27FC236}">
                <a16:creationId xmlns:a16="http://schemas.microsoft.com/office/drawing/2014/main" id="{66E4DCFA-CC51-48C4-99A6-D52C25576E11}"/>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985075" y="84003"/>
            <a:ext cx="1773802" cy="666705"/>
          </a:xfrm>
          <a:prstGeom prst="rect">
            <a:avLst/>
          </a:prstGeom>
        </p:spPr>
      </p:pic>
    </p:spTree>
    <p:extLst>
      <p:ext uri="{BB962C8B-B14F-4D97-AF65-F5344CB8AC3E}">
        <p14:creationId xmlns:p14="http://schemas.microsoft.com/office/powerpoint/2010/main" val="3743488952"/>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B2F2B0E9-97C1-4414-810E-CCB1A59D7DF2}"/>
              </a:ext>
            </a:extLst>
          </p:cNvPr>
          <p:cNvPicPr>
            <a:picLocks noChangeAspect="1"/>
          </p:cNvPicPr>
          <p:nvPr/>
        </p:nvPicPr>
        <p:blipFill>
          <a:blip r:embed="rId2"/>
          <a:stretch>
            <a:fillRect/>
          </a:stretch>
        </p:blipFill>
        <p:spPr>
          <a:xfrm>
            <a:off x="278235" y="416192"/>
            <a:ext cx="1695450" cy="1581150"/>
          </a:xfrm>
          <a:prstGeom prst="rect">
            <a:avLst/>
          </a:prstGeom>
        </p:spPr>
      </p:pic>
      <p:sp>
        <p:nvSpPr>
          <p:cNvPr id="4" name="Rectangle 3"/>
          <p:cNvSpPr/>
          <p:nvPr/>
        </p:nvSpPr>
        <p:spPr>
          <a:xfrm>
            <a:off x="9668033" y="716638"/>
            <a:ext cx="2447359" cy="1997342"/>
          </a:xfrm>
          <a:prstGeom prst="rect">
            <a:avLst/>
          </a:prstGeom>
          <a:solidFill>
            <a:schemeClr val="accent1">
              <a:lumMod val="20000"/>
              <a:lumOff val="80000"/>
            </a:schemeClr>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p:cNvSpPr/>
          <p:nvPr/>
        </p:nvSpPr>
        <p:spPr>
          <a:xfrm>
            <a:off x="1973684" y="416192"/>
            <a:ext cx="7784269" cy="1754326"/>
          </a:xfrm>
          <a:prstGeom prst="rect">
            <a:avLst/>
          </a:prstGeom>
        </p:spPr>
        <p:txBody>
          <a:bodyPr wrap="square">
            <a:spAutoFit/>
          </a:bodyPr>
          <a:lstStyle/>
          <a:p>
            <a:r>
              <a:rPr lang="en-GB" b="1">
                <a:latin typeface="Comic Sans MS" panose="030F0702030302020204" pitchFamily="66" charset="0"/>
              </a:rPr>
              <a:t>Question to consider –</a:t>
            </a:r>
          </a:p>
          <a:p>
            <a:r>
              <a:rPr lang="en-GB" b="1">
                <a:latin typeface="Comic Sans MS" panose="030F0702030302020204" pitchFamily="66" charset="0"/>
              </a:rPr>
              <a:t>			</a:t>
            </a:r>
          </a:p>
          <a:p>
            <a:r>
              <a:rPr lang="en-GB" b="1">
                <a:latin typeface="Comic Sans MS" panose="030F0702030302020204" pitchFamily="66" charset="0"/>
              </a:rPr>
              <a:t>		</a:t>
            </a:r>
            <a:r>
              <a:rPr lang="en-GB">
                <a:latin typeface="Comic Sans MS" panose="030F0702030302020204" pitchFamily="66" charset="0"/>
              </a:rPr>
              <a:t>Why can body image affect our self-esteem?</a:t>
            </a:r>
          </a:p>
          <a:p>
            <a:endParaRPr lang="en-GB" b="1">
              <a:latin typeface="Comic Sans MS" panose="030F0702030302020204" pitchFamily="66" charset="0"/>
            </a:endParaRPr>
          </a:p>
          <a:p>
            <a:endParaRPr lang="en-GB" b="1">
              <a:latin typeface="Comic Sans MS" panose="030F0702030302020204" pitchFamily="66" charset="0"/>
            </a:endParaRPr>
          </a:p>
          <a:p>
            <a:r>
              <a:rPr lang="en-GB" b="1">
                <a:latin typeface="Comic Sans MS" panose="030F0702030302020204" pitchFamily="66" charset="0"/>
              </a:rPr>
              <a:t>	</a:t>
            </a:r>
            <a:endParaRPr lang="en-GB">
              <a:latin typeface="Comic Sans MS" panose="030F0702030302020204" pitchFamily="66" charset="0"/>
            </a:endParaRPr>
          </a:p>
        </p:txBody>
      </p:sp>
      <p:pic>
        <p:nvPicPr>
          <p:cNvPr id="6" name="Picture 5"/>
          <p:cNvPicPr>
            <a:picLocks noChangeAspect="1"/>
          </p:cNvPicPr>
          <p:nvPr/>
        </p:nvPicPr>
        <p:blipFill>
          <a:blip r:embed="rId3"/>
          <a:stretch>
            <a:fillRect/>
          </a:stretch>
        </p:blipFill>
        <p:spPr>
          <a:xfrm>
            <a:off x="278235" y="3071812"/>
            <a:ext cx="3486150" cy="2638425"/>
          </a:xfrm>
          <a:prstGeom prst="rect">
            <a:avLst/>
          </a:prstGeom>
        </p:spPr>
      </p:pic>
      <p:pic>
        <p:nvPicPr>
          <p:cNvPr id="7" name="Picture 6"/>
          <p:cNvPicPr>
            <a:picLocks noChangeAspect="1"/>
          </p:cNvPicPr>
          <p:nvPr/>
        </p:nvPicPr>
        <p:blipFill>
          <a:blip r:embed="rId4"/>
          <a:stretch>
            <a:fillRect/>
          </a:stretch>
        </p:blipFill>
        <p:spPr>
          <a:xfrm>
            <a:off x="2402038" y="2271597"/>
            <a:ext cx="3276600" cy="714375"/>
          </a:xfrm>
          <a:prstGeom prst="rect">
            <a:avLst/>
          </a:prstGeom>
        </p:spPr>
      </p:pic>
      <p:pic>
        <p:nvPicPr>
          <p:cNvPr id="8" name="Picture 7"/>
          <p:cNvPicPr>
            <a:picLocks noChangeAspect="1"/>
          </p:cNvPicPr>
          <p:nvPr/>
        </p:nvPicPr>
        <p:blipFill>
          <a:blip r:embed="rId5"/>
          <a:stretch>
            <a:fillRect/>
          </a:stretch>
        </p:blipFill>
        <p:spPr>
          <a:xfrm>
            <a:off x="3764385" y="3128962"/>
            <a:ext cx="3409950" cy="2581275"/>
          </a:xfrm>
          <a:prstGeom prst="rect">
            <a:avLst/>
          </a:prstGeom>
        </p:spPr>
      </p:pic>
      <p:pic>
        <p:nvPicPr>
          <p:cNvPr id="9" name="Picture 8"/>
          <p:cNvPicPr>
            <a:picLocks noChangeAspect="1"/>
          </p:cNvPicPr>
          <p:nvPr/>
        </p:nvPicPr>
        <p:blipFill>
          <a:blip r:embed="rId6"/>
          <a:stretch>
            <a:fillRect/>
          </a:stretch>
        </p:blipFill>
        <p:spPr>
          <a:xfrm>
            <a:off x="716824" y="2199322"/>
            <a:ext cx="1562100" cy="762000"/>
          </a:xfrm>
          <a:prstGeom prst="rect">
            <a:avLst/>
          </a:prstGeom>
        </p:spPr>
      </p:pic>
      <p:sp>
        <p:nvSpPr>
          <p:cNvPr id="10" name="TextBox 9"/>
          <p:cNvSpPr txBox="1"/>
          <p:nvPr/>
        </p:nvSpPr>
        <p:spPr>
          <a:xfrm>
            <a:off x="9757953" y="800848"/>
            <a:ext cx="2155373" cy="1477328"/>
          </a:xfrm>
          <a:prstGeom prst="rect">
            <a:avLst/>
          </a:prstGeom>
          <a:noFill/>
        </p:spPr>
        <p:txBody>
          <a:bodyPr wrap="square" rtlCol="0">
            <a:spAutoFit/>
          </a:bodyPr>
          <a:lstStyle/>
          <a:p>
            <a:r>
              <a:rPr lang="en-GB">
                <a:latin typeface="Comic Sans MS" panose="030F0702030302020204" pitchFamily="66" charset="0"/>
              </a:rPr>
              <a:t>Premier League Primary Stars</a:t>
            </a:r>
          </a:p>
          <a:p>
            <a:endParaRPr lang="en-GB">
              <a:latin typeface="Comic Sans MS" panose="030F0702030302020204" pitchFamily="66" charset="0"/>
            </a:endParaRPr>
          </a:p>
          <a:p>
            <a:r>
              <a:rPr lang="en-GB" err="1">
                <a:latin typeface="Comic Sans MS" panose="030F0702030302020204" pitchFamily="66" charset="0"/>
              </a:rPr>
              <a:t>Childnet</a:t>
            </a:r>
            <a:endParaRPr lang="en-GB">
              <a:latin typeface="Comic Sans MS" panose="030F0702030302020204" pitchFamily="66" charset="0"/>
            </a:endParaRPr>
          </a:p>
          <a:p>
            <a:endParaRPr lang="en-GB">
              <a:latin typeface="Comic Sans MS" panose="030F0702030302020204" pitchFamily="66" charset="0"/>
            </a:endParaRPr>
          </a:p>
        </p:txBody>
      </p:sp>
      <p:pic>
        <p:nvPicPr>
          <p:cNvPr id="11" name="Picture 10"/>
          <p:cNvPicPr>
            <a:picLocks noChangeAspect="1"/>
          </p:cNvPicPr>
          <p:nvPr/>
        </p:nvPicPr>
        <p:blipFill>
          <a:blip r:embed="rId7"/>
          <a:stretch>
            <a:fillRect/>
          </a:stretch>
        </p:blipFill>
        <p:spPr>
          <a:xfrm>
            <a:off x="8996907" y="2724149"/>
            <a:ext cx="2009775" cy="809625"/>
          </a:xfrm>
          <a:prstGeom prst="rect">
            <a:avLst/>
          </a:prstGeom>
        </p:spPr>
      </p:pic>
      <p:pic>
        <p:nvPicPr>
          <p:cNvPr id="12" name="Picture 11"/>
          <p:cNvPicPr>
            <a:picLocks noChangeAspect="1"/>
          </p:cNvPicPr>
          <p:nvPr/>
        </p:nvPicPr>
        <p:blipFill>
          <a:blip r:embed="rId8"/>
          <a:stretch>
            <a:fillRect/>
          </a:stretch>
        </p:blipFill>
        <p:spPr>
          <a:xfrm>
            <a:off x="8376285" y="3533774"/>
            <a:ext cx="3537041" cy="2884146"/>
          </a:xfrm>
          <a:prstGeom prst="rect">
            <a:avLst/>
          </a:prstGeom>
        </p:spPr>
      </p:pic>
      <p:sp>
        <p:nvSpPr>
          <p:cNvPr id="13" name="TextBox 12"/>
          <p:cNvSpPr txBox="1"/>
          <p:nvPr/>
        </p:nvSpPr>
        <p:spPr>
          <a:xfrm>
            <a:off x="8869680" y="6417920"/>
            <a:ext cx="2390503" cy="369332"/>
          </a:xfrm>
          <a:prstGeom prst="rect">
            <a:avLst/>
          </a:prstGeom>
          <a:noFill/>
        </p:spPr>
        <p:txBody>
          <a:bodyPr wrap="square" rtlCol="0">
            <a:spAutoFit/>
          </a:bodyPr>
          <a:lstStyle/>
          <a:p>
            <a:r>
              <a:rPr lang="en-GB" b="1">
                <a:latin typeface="Comic Sans MS" panose="030F0702030302020204" pitchFamily="66" charset="0"/>
              </a:rPr>
              <a:t>Suitable Year 6</a:t>
            </a:r>
          </a:p>
        </p:txBody>
      </p:sp>
      <p:pic>
        <p:nvPicPr>
          <p:cNvPr id="3" name="Picture 2" descr="A drawing of a cartoon character&#10;&#10;Description automatically generated">
            <a:extLst>
              <a:ext uri="{FF2B5EF4-FFF2-40B4-BE49-F238E27FC236}">
                <a16:creationId xmlns:a16="http://schemas.microsoft.com/office/drawing/2014/main" id="{B69C9C5D-BE78-447F-840C-8FE1A5E9A68E}"/>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10139856" y="660"/>
            <a:ext cx="1773802" cy="666705"/>
          </a:xfrm>
          <a:prstGeom prst="rect">
            <a:avLst/>
          </a:prstGeom>
        </p:spPr>
      </p:pic>
    </p:spTree>
    <p:extLst>
      <p:ext uri="{BB962C8B-B14F-4D97-AF65-F5344CB8AC3E}">
        <p14:creationId xmlns:p14="http://schemas.microsoft.com/office/powerpoint/2010/main" val="40742528"/>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B2F2B0E9-97C1-4414-810E-CCB1A59D7DF2}"/>
              </a:ext>
            </a:extLst>
          </p:cNvPr>
          <p:cNvPicPr>
            <a:picLocks noChangeAspect="1"/>
          </p:cNvPicPr>
          <p:nvPr/>
        </p:nvPicPr>
        <p:blipFill>
          <a:blip r:embed="rId2"/>
          <a:stretch>
            <a:fillRect/>
          </a:stretch>
        </p:blipFill>
        <p:spPr>
          <a:xfrm>
            <a:off x="278235" y="416192"/>
            <a:ext cx="1695450" cy="1581150"/>
          </a:xfrm>
          <a:prstGeom prst="rect">
            <a:avLst/>
          </a:prstGeom>
        </p:spPr>
      </p:pic>
      <p:pic>
        <p:nvPicPr>
          <p:cNvPr id="3" name="Picture 2"/>
          <p:cNvPicPr>
            <a:picLocks noChangeAspect="1"/>
          </p:cNvPicPr>
          <p:nvPr/>
        </p:nvPicPr>
        <p:blipFill>
          <a:blip r:embed="rId3"/>
          <a:stretch>
            <a:fillRect/>
          </a:stretch>
        </p:blipFill>
        <p:spPr>
          <a:xfrm>
            <a:off x="1973685" y="1611716"/>
            <a:ext cx="9314361" cy="4861975"/>
          </a:xfrm>
          <a:prstGeom prst="rect">
            <a:avLst/>
          </a:prstGeom>
        </p:spPr>
      </p:pic>
      <p:sp>
        <p:nvSpPr>
          <p:cNvPr id="4" name="TextBox 3"/>
          <p:cNvSpPr txBox="1"/>
          <p:nvPr/>
        </p:nvSpPr>
        <p:spPr>
          <a:xfrm>
            <a:off x="2378634" y="416192"/>
            <a:ext cx="8427139" cy="1015663"/>
          </a:xfrm>
          <a:prstGeom prst="rect">
            <a:avLst/>
          </a:prstGeom>
          <a:noFill/>
        </p:spPr>
        <p:txBody>
          <a:bodyPr wrap="square" rtlCol="0">
            <a:spAutoFit/>
          </a:bodyPr>
          <a:lstStyle/>
          <a:p>
            <a:pPr algn="ctr"/>
            <a:r>
              <a:rPr lang="en-GB" sz="2000" err="1">
                <a:latin typeface="Comic Sans MS" panose="030F0702030302020204" pitchFamily="66" charset="0"/>
              </a:rPr>
              <a:t>RoSIS</a:t>
            </a:r>
            <a:r>
              <a:rPr lang="en-GB" sz="2000">
                <a:latin typeface="Comic Sans MS" panose="030F0702030302020204" pitchFamily="66" charset="0"/>
              </a:rPr>
              <a:t> also offer a resource called Rollercoaster, this supports the primary scheme of work. Activities are available to print and some can also be used interactively. Request your copy from </a:t>
            </a:r>
            <a:r>
              <a:rPr lang="en-GB" sz="2000" err="1">
                <a:latin typeface="Comic Sans MS" panose="030F0702030302020204" pitchFamily="66" charset="0"/>
              </a:rPr>
              <a:t>RoSIS</a:t>
            </a:r>
            <a:r>
              <a:rPr lang="en-GB" sz="2000">
                <a:latin typeface="Comic Sans MS" panose="030F0702030302020204" pitchFamily="66" charset="0"/>
              </a:rPr>
              <a:t>.</a:t>
            </a:r>
          </a:p>
        </p:txBody>
      </p:sp>
      <p:pic>
        <p:nvPicPr>
          <p:cNvPr id="6" name="Picture 5" descr="A drawing of a cartoon character&#10;&#10;Description automatically generated">
            <a:extLst>
              <a:ext uri="{FF2B5EF4-FFF2-40B4-BE49-F238E27FC236}">
                <a16:creationId xmlns:a16="http://schemas.microsoft.com/office/drawing/2014/main" id="{F6509D82-FB8A-4E63-97D0-FDD3093A3CA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199388" y="84003"/>
            <a:ext cx="1773802" cy="666705"/>
          </a:xfrm>
          <a:prstGeom prst="rect">
            <a:avLst/>
          </a:prstGeom>
        </p:spPr>
      </p:pic>
    </p:spTree>
    <p:extLst>
      <p:ext uri="{BB962C8B-B14F-4D97-AF65-F5344CB8AC3E}">
        <p14:creationId xmlns:p14="http://schemas.microsoft.com/office/powerpoint/2010/main" val="2314792206"/>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B2F2B0E9-97C1-4414-810E-CCB1A59D7DF2}"/>
              </a:ext>
            </a:extLst>
          </p:cNvPr>
          <p:cNvPicPr>
            <a:picLocks noChangeAspect="1"/>
          </p:cNvPicPr>
          <p:nvPr/>
        </p:nvPicPr>
        <p:blipFill>
          <a:blip r:embed="rId2"/>
          <a:stretch>
            <a:fillRect/>
          </a:stretch>
        </p:blipFill>
        <p:spPr>
          <a:xfrm>
            <a:off x="278235" y="416192"/>
            <a:ext cx="1695450" cy="1581150"/>
          </a:xfrm>
          <a:prstGeom prst="rect">
            <a:avLst/>
          </a:prstGeom>
        </p:spPr>
      </p:pic>
      <p:sp>
        <p:nvSpPr>
          <p:cNvPr id="3" name="TextBox 2"/>
          <p:cNvSpPr txBox="1"/>
          <p:nvPr/>
        </p:nvSpPr>
        <p:spPr>
          <a:xfrm>
            <a:off x="1593669" y="2403565"/>
            <a:ext cx="9104811" cy="2400657"/>
          </a:xfrm>
          <a:prstGeom prst="rect">
            <a:avLst/>
          </a:prstGeom>
          <a:noFill/>
        </p:spPr>
        <p:txBody>
          <a:bodyPr wrap="square" rtlCol="0">
            <a:spAutoFit/>
          </a:bodyPr>
          <a:lstStyle/>
          <a:p>
            <a:pPr algn="ctr"/>
            <a:r>
              <a:rPr lang="en-GB" sz="3000">
                <a:latin typeface="Comic Sans MS" panose="030F0702030302020204" pitchFamily="66" charset="0"/>
              </a:rPr>
              <a:t>The following slides contain links to the resources used in this PowerPoint.</a:t>
            </a:r>
          </a:p>
          <a:p>
            <a:pPr algn="ctr"/>
            <a:endParaRPr lang="en-GB" sz="3000">
              <a:latin typeface="Comic Sans MS" panose="030F0702030302020204" pitchFamily="66" charset="0"/>
            </a:endParaRPr>
          </a:p>
          <a:p>
            <a:pPr algn="ctr"/>
            <a:r>
              <a:rPr lang="en-GB" sz="3000">
                <a:latin typeface="Comic Sans MS" panose="030F0702030302020204" pitchFamily="66" charset="0"/>
              </a:rPr>
              <a:t>Please ensure they are suitable for </a:t>
            </a:r>
            <a:r>
              <a:rPr lang="en-GB" sz="3000" b="1" u="sng">
                <a:latin typeface="Comic Sans MS" panose="030F0702030302020204" pitchFamily="66" charset="0"/>
              </a:rPr>
              <a:t>your</a:t>
            </a:r>
            <a:r>
              <a:rPr lang="en-GB" sz="3000">
                <a:latin typeface="Comic Sans MS" panose="030F0702030302020204" pitchFamily="66" charset="0"/>
              </a:rPr>
              <a:t> children before using.</a:t>
            </a:r>
          </a:p>
        </p:txBody>
      </p:sp>
      <p:pic>
        <p:nvPicPr>
          <p:cNvPr id="5" name="Picture 4" descr="A drawing of a cartoon character&#10;&#10;Description automatically generated">
            <a:extLst>
              <a:ext uri="{FF2B5EF4-FFF2-40B4-BE49-F238E27FC236}">
                <a16:creationId xmlns:a16="http://schemas.microsoft.com/office/drawing/2014/main" id="{2DA7D796-6D5E-45AD-854E-1352114B808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877919" y="107816"/>
            <a:ext cx="1773802" cy="666705"/>
          </a:xfrm>
          <a:prstGeom prst="rect">
            <a:avLst/>
          </a:prstGeom>
        </p:spPr>
      </p:pic>
    </p:spTree>
    <p:extLst>
      <p:ext uri="{BB962C8B-B14F-4D97-AF65-F5344CB8AC3E}">
        <p14:creationId xmlns:p14="http://schemas.microsoft.com/office/powerpoint/2010/main" val="1872242218"/>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B2F2B0E9-97C1-4414-810E-CCB1A59D7DF2}"/>
              </a:ext>
            </a:extLst>
          </p:cNvPr>
          <p:cNvPicPr>
            <a:picLocks noChangeAspect="1"/>
          </p:cNvPicPr>
          <p:nvPr/>
        </p:nvPicPr>
        <p:blipFill>
          <a:blip r:embed="rId2"/>
          <a:stretch>
            <a:fillRect/>
          </a:stretch>
        </p:blipFill>
        <p:spPr>
          <a:xfrm>
            <a:off x="278235" y="416192"/>
            <a:ext cx="1695450" cy="1581150"/>
          </a:xfrm>
          <a:prstGeom prst="rect">
            <a:avLst/>
          </a:prstGeom>
        </p:spPr>
      </p:pic>
      <p:sp>
        <p:nvSpPr>
          <p:cNvPr id="3" name="Rectangle 2"/>
          <p:cNvSpPr/>
          <p:nvPr/>
        </p:nvSpPr>
        <p:spPr>
          <a:xfrm>
            <a:off x="1973685" y="2416462"/>
            <a:ext cx="6096000" cy="646331"/>
          </a:xfrm>
          <a:prstGeom prst="rect">
            <a:avLst/>
          </a:prstGeom>
        </p:spPr>
        <p:txBody>
          <a:bodyPr>
            <a:spAutoFit/>
          </a:bodyPr>
          <a:lstStyle/>
          <a:p>
            <a:r>
              <a:rPr lang="en-GB"/>
              <a:t>https://bettyeducation.com/product-category/education-resources/</a:t>
            </a:r>
          </a:p>
        </p:txBody>
      </p:sp>
      <p:sp>
        <p:nvSpPr>
          <p:cNvPr id="4" name="Rectangle 3"/>
          <p:cNvSpPr/>
          <p:nvPr/>
        </p:nvSpPr>
        <p:spPr>
          <a:xfrm>
            <a:off x="1973685" y="4360531"/>
            <a:ext cx="6096000" cy="923330"/>
          </a:xfrm>
          <a:prstGeom prst="rect">
            <a:avLst/>
          </a:prstGeom>
        </p:spPr>
        <p:txBody>
          <a:bodyPr>
            <a:spAutoFit/>
          </a:bodyPr>
          <a:lstStyle/>
          <a:p>
            <a:r>
              <a:rPr lang="en-GB"/>
              <a:t>https://www.always.co.uk/en-gb/about-us/campaigns-and-initiatives/puberty-education-programme/primary-schools-resources/</a:t>
            </a:r>
          </a:p>
        </p:txBody>
      </p:sp>
      <p:sp>
        <p:nvSpPr>
          <p:cNvPr id="7" name="Rectangle 6"/>
          <p:cNvSpPr/>
          <p:nvPr/>
        </p:nvSpPr>
        <p:spPr>
          <a:xfrm>
            <a:off x="1973685" y="3665445"/>
            <a:ext cx="3408049" cy="369332"/>
          </a:xfrm>
          <a:prstGeom prst="rect">
            <a:avLst/>
          </a:prstGeom>
        </p:spPr>
        <p:txBody>
          <a:bodyPr wrap="none">
            <a:spAutoFit/>
          </a:bodyPr>
          <a:lstStyle/>
          <a:p>
            <a:r>
              <a:rPr lang="en-GB"/>
              <a:t>https://amaze.org/?topic=puberty</a:t>
            </a:r>
          </a:p>
        </p:txBody>
      </p:sp>
      <p:pic>
        <p:nvPicPr>
          <p:cNvPr id="8" name="Picture 7"/>
          <p:cNvPicPr>
            <a:picLocks noChangeAspect="1"/>
          </p:cNvPicPr>
          <p:nvPr/>
        </p:nvPicPr>
        <p:blipFill>
          <a:blip r:embed="rId3"/>
          <a:stretch>
            <a:fillRect/>
          </a:stretch>
        </p:blipFill>
        <p:spPr>
          <a:xfrm>
            <a:off x="459785" y="2207734"/>
            <a:ext cx="1057275" cy="990600"/>
          </a:xfrm>
          <a:prstGeom prst="rect">
            <a:avLst/>
          </a:prstGeom>
        </p:spPr>
      </p:pic>
      <p:pic>
        <p:nvPicPr>
          <p:cNvPr id="9" name="Picture 8"/>
          <p:cNvPicPr>
            <a:picLocks noChangeAspect="1"/>
          </p:cNvPicPr>
          <p:nvPr/>
        </p:nvPicPr>
        <p:blipFill>
          <a:blip r:embed="rId4"/>
          <a:stretch>
            <a:fillRect/>
          </a:stretch>
        </p:blipFill>
        <p:spPr>
          <a:xfrm>
            <a:off x="392535" y="3621205"/>
            <a:ext cx="1466850" cy="457200"/>
          </a:xfrm>
          <a:prstGeom prst="rect">
            <a:avLst/>
          </a:prstGeom>
        </p:spPr>
      </p:pic>
      <p:pic>
        <p:nvPicPr>
          <p:cNvPr id="10" name="Picture 9"/>
          <p:cNvPicPr>
            <a:picLocks noChangeAspect="1"/>
          </p:cNvPicPr>
          <p:nvPr/>
        </p:nvPicPr>
        <p:blipFill>
          <a:blip r:embed="rId5"/>
          <a:stretch>
            <a:fillRect/>
          </a:stretch>
        </p:blipFill>
        <p:spPr>
          <a:xfrm>
            <a:off x="630660" y="4569784"/>
            <a:ext cx="1228725" cy="504825"/>
          </a:xfrm>
          <a:prstGeom prst="rect">
            <a:avLst/>
          </a:prstGeom>
        </p:spPr>
      </p:pic>
      <p:pic>
        <p:nvPicPr>
          <p:cNvPr id="11" name="Picture 10"/>
          <p:cNvPicPr>
            <a:picLocks noChangeAspect="1"/>
          </p:cNvPicPr>
          <p:nvPr/>
        </p:nvPicPr>
        <p:blipFill>
          <a:blip r:embed="rId6"/>
          <a:stretch>
            <a:fillRect/>
          </a:stretch>
        </p:blipFill>
        <p:spPr>
          <a:xfrm>
            <a:off x="484081" y="5702268"/>
            <a:ext cx="2979207" cy="734599"/>
          </a:xfrm>
          <a:prstGeom prst="rect">
            <a:avLst/>
          </a:prstGeom>
        </p:spPr>
      </p:pic>
      <p:sp>
        <p:nvSpPr>
          <p:cNvPr id="12" name="Rectangle 11"/>
          <p:cNvSpPr/>
          <p:nvPr/>
        </p:nvSpPr>
        <p:spPr>
          <a:xfrm>
            <a:off x="3463288" y="5379102"/>
            <a:ext cx="6096000" cy="646331"/>
          </a:xfrm>
          <a:prstGeom prst="rect">
            <a:avLst/>
          </a:prstGeom>
        </p:spPr>
        <p:txBody>
          <a:bodyPr>
            <a:spAutoFit/>
          </a:bodyPr>
          <a:lstStyle/>
          <a:p>
            <a:r>
              <a:rPr lang="en-GB"/>
              <a:t>https://campaignresources.phe.gov.uk/schools/resources/sleep-year6-lesson-plan-pack</a:t>
            </a:r>
          </a:p>
        </p:txBody>
      </p:sp>
      <p:sp>
        <p:nvSpPr>
          <p:cNvPr id="13" name="Rectangle 12"/>
          <p:cNvSpPr/>
          <p:nvPr/>
        </p:nvSpPr>
        <p:spPr>
          <a:xfrm>
            <a:off x="3463288" y="6112686"/>
            <a:ext cx="6096000" cy="646331"/>
          </a:xfrm>
          <a:prstGeom prst="rect">
            <a:avLst/>
          </a:prstGeom>
        </p:spPr>
        <p:txBody>
          <a:bodyPr>
            <a:spAutoFit/>
          </a:bodyPr>
          <a:lstStyle/>
          <a:p>
            <a:r>
              <a:rPr lang="en-GB"/>
              <a:t>https://campaignresources.phe.gov.uk/schools/resources/physical-mental-wellbeing-year6-lesson-plan</a:t>
            </a:r>
          </a:p>
        </p:txBody>
      </p:sp>
      <p:sp>
        <p:nvSpPr>
          <p:cNvPr id="14" name="Rectangle 13"/>
          <p:cNvSpPr/>
          <p:nvPr/>
        </p:nvSpPr>
        <p:spPr>
          <a:xfrm>
            <a:off x="5477691" y="1190750"/>
            <a:ext cx="6096000" cy="646331"/>
          </a:xfrm>
          <a:prstGeom prst="rect">
            <a:avLst/>
          </a:prstGeom>
        </p:spPr>
        <p:txBody>
          <a:bodyPr>
            <a:spAutoFit/>
          </a:bodyPr>
          <a:lstStyle/>
          <a:p>
            <a:r>
              <a:rPr lang="en-GB"/>
              <a:t>https://www.childnet.com/resources/pshe-toolkit/crossing-the-line/self-esteem/leah</a:t>
            </a:r>
          </a:p>
        </p:txBody>
      </p:sp>
      <p:pic>
        <p:nvPicPr>
          <p:cNvPr id="15" name="Picture 14"/>
          <p:cNvPicPr>
            <a:picLocks noChangeAspect="1"/>
          </p:cNvPicPr>
          <p:nvPr/>
        </p:nvPicPr>
        <p:blipFill>
          <a:blip r:embed="rId7"/>
          <a:stretch>
            <a:fillRect/>
          </a:stretch>
        </p:blipFill>
        <p:spPr>
          <a:xfrm>
            <a:off x="2976290" y="768580"/>
            <a:ext cx="1876425" cy="1431638"/>
          </a:xfrm>
          <a:prstGeom prst="rect">
            <a:avLst/>
          </a:prstGeom>
        </p:spPr>
      </p:pic>
      <p:pic>
        <p:nvPicPr>
          <p:cNvPr id="5" name="Picture 4" descr="A drawing of a cartoon character&#10;&#10;Description automatically generated">
            <a:extLst>
              <a:ext uri="{FF2B5EF4-FFF2-40B4-BE49-F238E27FC236}">
                <a16:creationId xmlns:a16="http://schemas.microsoft.com/office/drawing/2014/main" id="{DA3D607F-05F1-488A-A7FF-D74DCD0FC7D6}"/>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9877919" y="107816"/>
            <a:ext cx="1773802" cy="666705"/>
          </a:xfrm>
          <a:prstGeom prst="rect">
            <a:avLst/>
          </a:prstGeom>
        </p:spPr>
      </p:pic>
    </p:spTree>
    <p:extLst>
      <p:ext uri="{BB962C8B-B14F-4D97-AF65-F5344CB8AC3E}">
        <p14:creationId xmlns:p14="http://schemas.microsoft.com/office/powerpoint/2010/main" val="368432484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B2F2B0E9-97C1-4414-810E-CCB1A59D7DF2}"/>
              </a:ext>
            </a:extLst>
          </p:cNvPr>
          <p:cNvPicPr>
            <a:picLocks noChangeAspect="1"/>
          </p:cNvPicPr>
          <p:nvPr/>
        </p:nvPicPr>
        <p:blipFill>
          <a:blip r:embed="rId2"/>
          <a:stretch>
            <a:fillRect/>
          </a:stretch>
        </p:blipFill>
        <p:spPr>
          <a:xfrm>
            <a:off x="278235" y="416192"/>
            <a:ext cx="1695450" cy="1581150"/>
          </a:xfrm>
          <a:prstGeom prst="rect">
            <a:avLst/>
          </a:prstGeom>
        </p:spPr>
      </p:pic>
      <p:sp>
        <p:nvSpPr>
          <p:cNvPr id="3" name="Rectangle 2"/>
          <p:cNvSpPr/>
          <p:nvPr/>
        </p:nvSpPr>
        <p:spPr>
          <a:xfrm>
            <a:off x="2721428" y="1206767"/>
            <a:ext cx="8551818" cy="5724644"/>
          </a:xfrm>
          <a:prstGeom prst="rect">
            <a:avLst/>
          </a:prstGeom>
        </p:spPr>
        <p:txBody>
          <a:bodyPr wrap="square">
            <a:spAutoFit/>
          </a:bodyPr>
          <a:lstStyle/>
          <a:p>
            <a:r>
              <a:rPr lang="en-GB" sz="2400">
                <a:latin typeface="Comic Sans MS" panose="030F0702030302020204" pitchFamily="66" charset="0"/>
              </a:rPr>
              <a:t>In addition to your PSHE/RSE policy:</a:t>
            </a:r>
          </a:p>
          <a:p>
            <a:endParaRPr lang="en-GB" sz="2400">
              <a:latin typeface="Comic Sans MS" panose="030F0702030302020204" pitchFamily="66" charset="0"/>
            </a:endParaRPr>
          </a:p>
          <a:p>
            <a:r>
              <a:rPr lang="en-GB" sz="2400">
                <a:latin typeface="Comic Sans MS" panose="030F0702030302020204" pitchFamily="66" charset="0"/>
              </a:rPr>
              <a:t>You should have engaged with parents regarding the PSHE/RSE policy and shared examples of resources and lessons.</a:t>
            </a:r>
          </a:p>
          <a:p>
            <a:endParaRPr lang="en-GB" sz="2400">
              <a:latin typeface="Comic Sans MS" panose="030F0702030302020204" pitchFamily="66" charset="0"/>
            </a:endParaRPr>
          </a:p>
          <a:p>
            <a:r>
              <a:rPr lang="en-GB" sz="2400">
                <a:latin typeface="Comic Sans MS" panose="030F0702030302020204" pitchFamily="66" charset="0"/>
              </a:rPr>
              <a:t>This can be done remotely via your school website or as a parental workshop. See </a:t>
            </a:r>
            <a:r>
              <a:rPr lang="en-GB" sz="2400">
                <a:latin typeface="Comic Sans MS" panose="030F0702030302020204" pitchFamily="66" charset="0"/>
                <a:hlinkClick r:id="rId3"/>
              </a:rPr>
              <a:t>https://www.forgecpd.com/phse-new</a:t>
            </a:r>
            <a:r>
              <a:rPr lang="en-GB" sz="2400">
                <a:latin typeface="Comic Sans MS" panose="030F0702030302020204" pitchFamily="66" charset="0"/>
              </a:rPr>
              <a:t> for a video on how to engage with parents.</a:t>
            </a:r>
          </a:p>
          <a:p>
            <a:endParaRPr lang="en-GB" sz="2400">
              <a:latin typeface="Comic Sans MS" panose="030F0702030302020204" pitchFamily="66" charset="0"/>
            </a:endParaRPr>
          </a:p>
          <a:p>
            <a:r>
              <a:rPr lang="en-GB" sz="2400">
                <a:latin typeface="Comic Sans MS" panose="030F0702030302020204" pitchFamily="66" charset="0"/>
              </a:rPr>
              <a:t>It is good practice to inform parents that puberty sessions will be taking place, so that conversations can continue at home too.</a:t>
            </a:r>
          </a:p>
          <a:p>
            <a:endParaRPr lang="en-GB">
              <a:latin typeface="Comic Sans MS" panose="030F0702030302020204" pitchFamily="66" charset="0"/>
            </a:endParaRPr>
          </a:p>
          <a:p>
            <a:endParaRPr lang="en-GB">
              <a:latin typeface="Comic Sans MS" panose="030F0702030302020204" pitchFamily="66" charset="0"/>
            </a:endParaRPr>
          </a:p>
          <a:p>
            <a:endParaRPr lang="en-GB">
              <a:latin typeface="Comic Sans MS" panose="030F0702030302020204" pitchFamily="66" charset="0"/>
            </a:endParaRPr>
          </a:p>
        </p:txBody>
      </p:sp>
      <p:pic>
        <p:nvPicPr>
          <p:cNvPr id="5" name="Picture 4" descr="A drawing of a cartoon character&#10;&#10;Description automatically generated">
            <a:extLst>
              <a:ext uri="{FF2B5EF4-FFF2-40B4-BE49-F238E27FC236}">
                <a16:creationId xmlns:a16="http://schemas.microsoft.com/office/drawing/2014/main" id="{B30B242D-23B3-402D-9CB3-08BAB6B7AE6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925544" y="536442"/>
            <a:ext cx="1773802" cy="666705"/>
          </a:xfrm>
          <a:prstGeom prst="rect">
            <a:avLst/>
          </a:prstGeom>
        </p:spPr>
      </p:pic>
    </p:spTree>
    <p:extLst>
      <p:ext uri="{BB962C8B-B14F-4D97-AF65-F5344CB8AC3E}">
        <p14:creationId xmlns:p14="http://schemas.microsoft.com/office/powerpoint/2010/main" val="1356162592"/>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B2F2B0E9-97C1-4414-810E-CCB1A59D7DF2}"/>
              </a:ext>
            </a:extLst>
          </p:cNvPr>
          <p:cNvPicPr>
            <a:picLocks noChangeAspect="1"/>
          </p:cNvPicPr>
          <p:nvPr/>
        </p:nvPicPr>
        <p:blipFill>
          <a:blip r:embed="rId2"/>
          <a:stretch>
            <a:fillRect/>
          </a:stretch>
        </p:blipFill>
        <p:spPr>
          <a:xfrm>
            <a:off x="278235" y="416192"/>
            <a:ext cx="1695450" cy="1581150"/>
          </a:xfrm>
          <a:prstGeom prst="rect">
            <a:avLst/>
          </a:prstGeom>
        </p:spPr>
      </p:pic>
      <p:pic>
        <p:nvPicPr>
          <p:cNvPr id="3" name="Picture 2"/>
          <p:cNvPicPr>
            <a:picLocks noChangeAspect="1"/>
          </p:cNvPicPr>
          <p:nvPr/>
        </p:nvPicPr>
        <p:blipFill>
          <a:blip r:embed="rId3"/>
          <a:stretch>
            <a:fillRect/>
          </a:stretch>
        </p:blipFill>
        <p:spPr>
          <a:xfrm>
            <a:off x="278235" y="3428999"/>
            <a:ext cx="2114550" cy="1152525"/>
          </a:xfrm>
          <a:prstGeom prst="rect">
            <a:avLst/>
          </a:prstGeom>
        </p:spPr>
      </p:pic>
      <p:sp>
        <p:nvSpPr>
          <p:cNvPr id="4" name="Rectangle 3"/>
          <p:cNvSpPr/>
          <p:nvPr/>
        </p:nvSpPr>
        <p:spPr>
          <a:xfrm>
            <a:off x="3202873" y="3635929"/>
            <a:ext cx="4621778" cy="369332"/>
          </a:xfrm>
          <a:prstGeom prst="rect">
            <a:avLst/>
          </a:prstGeom>
        </p:spPr>
        <p:txBody>
          <a:bodyPr wrap="none">
            <a:spAutoFit/>
          </a:bodyPr>
          <a:lstStyle/>
          <a:p>
            <a:r>
              <a:rPr lang="en-GB"/>
              <a:t>https://www.heygirls.co.uk/education/schools/</a:t>
            </a:r>
          </a:p>
        </p:txBody>
      </p:sp>
      <p:sp>
        <p:nvSpPr>
          <p:cNvPr id="5" name="Rectangle 4"/>
          <p:cNvSpPr/>
          <p:nvPr/>
        </p:nvSpPr>
        <p:spPr>
          <a:xfrm>
            <a:off x="2982685" y="5099667"/>
            <a:ext cx="6096000" cy="646331"/>
          </a:xfrm>
          <a:prstGeom prst="rect">
            <a:avLst/>
          </a:prstGeom>
        </p:spPr>
        <p:txBody>
          <a:bodyPr>
            <a:spAutoFit/>
          </a:bodyPr>
          <a:lstStyle/>
          <a:p>
            <a:r>
              <a:rPr lang="en-GB"/>
              <a:t>https://www.twinkl.co.uk/resource/t2-s-242-puberty-how-our-bodies-change-diagrams-powerpoint</a:t>
            </a:r>
          </a:p>
        </p:txBody>
      </p:sp>
      <p:pic>
        <p:nvPicPr>
          <p:cNvPr id="6" name="Picture 5"/>
          <p:cNvPicPr>
            <a:picLocks noChangeAspect="1"/>
          </p:cNvPicPr>
          <p:nvPr/>
        </p:nvPicPr>
        <p:blipFill>
          <a:blip r:embed="rId4"/>
          <a:stretch>
            <a:fillRect/>
          </a:stretch>
        </p:blipFill>
        <p:spPr>
          <a:xfrm>
            <a:off x="668760" y="5099667"/>
            <a:ext cx="914400" cy="638175"/>
          </a:xfrm>
          <a:prstGeom prst="rect">
            <a:avLst/>
          </a:prstGeom>
        </p:spPr>
      </p:pic>
      <p:pic>
        <p:nvPicPr>
          <p:cNvPr id="7" name="Picture 6"/>
          <p:cNvPicPr>
            <a:picLocks noChangeAspect="1"/>
          </p:cNvPicPr>
          <p:nvPr/>
        </p:nvPicPr>
        <p:blipFill>
          <a:blip r:embed="rId5"/>
          <a:stretch>
            <a:fillRect/>
          </a:stretch>
        </p:blipFill>
        <p:spPr>
          <a:xfrm>
            <a:off x="411585" y="2048284"/>
            <a:ext cx="1562100" cy="897390"/>
          </a:xfrm>
          <a:prstGeom prst="rect">
            <a:avLst/>
          </a:prstGeom>
        </p:spPr>
      </p:pic>
      <p:sp>
        <p:nvSpPr>
          <p:cNvPr id="8" name="Rectangle 7"/>
          <p:cNvSpPr/>
          <p:nvPr/>
        </p:nvSpPr>
        <p:spPr>
          <a:xfrm>
            <a:off x="3202873" y="2476006"/>
            <a:ext cx="4885248" cy="369332"/>
          </a:xfrm>
          <a:prstGeom prst="rect">
            <a:avLst/>
          </a:prstGeom>
        </p:spPr>
        <p:txBody>
          <a:bodyPr wrap="none">
            <a:spAutoFit/>
          </a:bodyPr>
          <a:lstStyle/>
          <a:p>
            <a:r>
              <a:rPr lang="en-GB"/>
              <a:t>https://plprimarystars.com/resources/self-esteem</a:t>
            </a:r>
          </a:p>
        </p:txBody>
      </p:sp>
      <p:sp>
        <p:nvSpPr>
          <p:cNvPr id="9" name="TextBox 8"/>
          <p:cNvSpPr txBox="1"/>
          <p:nvPr/>
        </p:nvSpPr>
        <p:spPr>
          <a:xfrm>
            <a:off x="8503920" y="2476006"/>
            <a:ext cx="3252652" cy="369332"/>
          </a:xfrm>
          <a:prstGeom prst="rect">
            <a:avLst/>
          </a:prstGeom>
          <a:noFill/>
        </p:spPr>
        <p:txBody>
          <a:bodyPr wrap="square" rtlCol="0">
            <a:spAutoFit/>
          </a:bodyPr>
          <a:lstStyle/>
          <a:p>
            <a:r>
              <a:rPr lang="en-GB">
                <a:latin typeface="Comic Sans MS" panose="030F0702030302020204" pitchFamily="66" charset="0"/>
              </a:rPr>
              <a:t>Free membership</a:t>
            </a:r>
          </a:p>
        </p:txBody>
      </p:sp>
      <p:sp>
        <p:nvSpPr>
          <p:cNvPr id="10" name="Rectangle 9"/>
          <p:cNvSpPr/>
          <p:nvPr/>
        </p:nvSpPr>
        <p:spPr>
          <a:xfrm>
            <a:off x="9391903" y="5099667"/>
            <a:ext cx="2484976" cy="369332"/>
          </a:xfrm>
          <a:prstGeom prst="rect">
            <a:avLst/>
          </a:prstGeom>
        </p:spPr>
        <p:txBody>
          <a:bodyPr wrap="none">
            <a:spAutoFit/>
          </a:bodyPr>
          <a:lstStyle/>
          <a:p>
            <a:r>
              <a:rPr lang="en-GB">
                <a:latin typeface="Comic Sans MS" panose="030F0702030302020204" pitchFamily="66" charset="0"/>
              </a:rPr>
              <a:t>Membership required</a:t>
            </a:r>
          </a:p>
        </p:txBody>
      </p:sp>
      <p:pic>
        <p:nvPicPr>
          <p:cNvPr id="12" name="Picture 11" descr="A drawing of a cartoon character&#10;&#10;Description automatically generated">
            <a:extLst>
              <a:ext uri="{FF2B5EF4-FFF2-40B4-BE49-F238E27FC236}">
                <a16:creationId xmlns:a16="http://schemas.microsoft.com/office/drawing/2014/main" id="{CE59DC83-ACC5-49F8-AC2E-C3BE693293AF}"/>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877919" y="107816"/>
            <a:ext cx="1773802" cy="666705"/>
          </a:xfrm>
          <a:prstGeom prst="rect">
            <a:avLst/>
          </a:prstGeom>
        </p:spPr>
      </p:pic>
    </p:spTree>
    <p:extLst>
      <p:ext uri="{BB962C8B-B14F-4D97-AF65-F5344CB8AC3E}">
        <p14:creationId xmlns:p14="http://schemas.microsoft.com/office/powerpoint/2010/main" val="1465545028"/>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B2F2B0E9-97C1-4414-810E-CCB1A59D7DF2}"/>
              </a:ext>
            </a:extLst>
          </p:cNvPr>
          <p:cNvPicPr>
            <a:picLocks noChangeAspect="1"/>
          </p:cNvPicPr>
          <p:nvPr/>
        </p:nvPicPr>
        <p:blipFill>
          <a:blip r:embed="rId2"/>
          <a:stretch>
            <a:fillRect/>
          </a:stretch>
        </p:blipFill>
        <p:spPr>
          <a:xfrm>
            <a:off x="278235" y="416192"/>
            <a:ext cx="1695450" cy="1581150"/>
          </a:xfrm>
          <a:prstGeom prst="rect">
            <a:avLst/>
          </a:prstGeom>
        </p:spPr>
      </p:pic>
      <p:sp>
        <p:nvSpPr>
          <p:cNvPr id="5" name="Rectangle 4"/>
          <p:cNvSpPr/>
          <p:nvPr/>
        </p:nvSpPr>
        <p:spPr>
          <a:xfrm>
            <a:off x="2812870" y="3786671"/>
            <a:ext cx="6096000" cy="923330"/>
          </a:xfrm>
          <a:prstGeom prst="rect">
            <a:avLst/>
          </a:prstGeom>
        </p:spPr>
        <p:txBody>
          <a:bodyPr>
            <a:spAutoFit/>
          </a:bodyPr>
          <a:lstStyle/>
          <a:p>
            <a:r>
              <a:rPr lang="en-GB"/>
              <a:t>https://www.pshe-association.org.uk/curriculum-and-resources/resources/growing-and-changing-%E2%80%94-home-learning-lessons</a:t>
            </a:r>
          </a:p>
        </p:txBody>
      </p:sp>
      <p:sp>
        <p:nvSpPr>
          <p:cNvPr id="6" name="Rectangle 5"/>
          <p:cNvSpPr/>
          <p:nvPr/>
        </p:nvSpPr>
        <p:spPr>
          <a:xfrm>
            <a:off x="2812870" y="2729889"/>
            <a:ext cx="6096000" cy="646331"/>
          </a:xfrm>
          <a:prstGeom prst="rect">
            <a:avLst/>
          </a:prstGeom>
        </p:spPr>
        <p:txBody>
          <a:bodyPr>
            <a:spAutoFit/>
          </a:bodyPr>
          <a:lstStyle/>
          <a:p>
            <a:r>
              <a:rPr lang="en-GB"/>
              <a:t>https://www.pshe-association.org.uk/curriculum-and-resources/resources/sleep-factor-lesson-plans-powerpoints</a:t>
            </a:r>
          </a:p>
        </p:txBody>
      </p:sp>
      <p:pic>
        <p:nvPicPr>
          <p:cNvPr id="7" name="Picture 6"/>
          <p:cNvPicPr>
            <a:picLocks noChangeAspect="1"/>
          </p:cNvPicPr>
          <p:nvPr/>
        </p:nvPicPr>
        <p:blipFill>
          <a:blip r:embed="rId3"/>
          <a:stretch>
            <a:fillRect/>
          </a:stretch>
        </p:blipFill>
        <p:spPr>
          <a:xfrm>
            <a:off x="8778240" y="2197109"/>
            <a:ext cx="3314547" cy="2144707"/>
          </a:xfrm>
          <a:prstGeom prst="rect">
            <a:avLst/>
          </a:prstGeom>
        </p:spPr>
      </p:pic>
      <p:sp>
        <p:nvSpPr>
          <p:cNvPr id="8" name="TextBox 7"/>
          <p:cNvSpPr txBox="1"/>
          <p:nvPr/>
        </p:nvSpPr>
        <p:spPr>
          <a:xfrm>
            <a:off x="2917372" y="261257"/>
            <a:ext cx="7180216" cy="646331"/>
          </a:xfrm>
          <a:prstGeom prst="rect">
            <a:avLst/>
          </a:prstGeom>
          <a:noFill/>
        </p:spPr>
        <p:txBody>
          <a:bodyPr wrap="square" rtlCol="0">
            <a:spAutoFit/>
          </a:bodyPr>
          <a:lstStyle/>
          <a:p>
            <a:r>
              <a:rPr lang="en-GB">
                <a:latin typeface="Comic Sans MS" panose="030F0702030302020204" pitchFamily="66" charset="0"/>
              </a:rPr>
              <a:t>Some resources are free from the PSHE Association, others require a paid membership.</a:t>
            </a:r>
          </a:p>
        </p:txBody>
      </p:sp>
      <p:sp>
        <p:nvSpPr>
          <p:cNvPr id="9" name="Rectangle 8"/>
          <p:cNvSpPr/>
          <p:nvPr/>
        </p:nvSpPr>
        <p:spPr>
          <a:xfrm>
            <a:off x="2812870" y="5227209"/>
            <a:ext cx="6096000" cy="923330"/>
          </a:xfrm>
          <a:prstGeom prst="rect">
            <a:avLst/>
          </a:prstGeom>
        </p:spPr>
        <p:txBody>
          <a:bodyPr>
            <a:spAutoFit/>
          </a:bodyPr>
          <a:lstStyle/>
          <a:p>
            <a:r>
              <a:rPr lang="en-GB"/>
              <a:t>https://www.pshe-association.org.uk/curriculum-and-resources/resources/mental-health-and-emotional-wellbeing-lesson-plans</a:t>
            </a:r>
          </a:p>
        </p:txBody>
      </p:sp>
      <p:sp>
        <p:nvSpPr>
          <p:cNvPr id="10" name="TextBox 9"/>
          <p:cNvSpPr txBox="1"/>
          <p:nvPr/>
        </p:nvSpPr>
        <p:spPr>
          <a:xfrm>
            <a:off x="9245083" y="5446671"/>
            <a:ext cx="1188720" cy="369332"/>
          </a:xfrm>
          <a:prstGeom prst="rect">
            <a:avLst/>
          </a:prstGeom>
          <a:noFill/>
        </p:spPr>
        <p:txBody>
          <a:bodyPr wrap="square" rtlCol="0">
            <a:spAutoFit/>
          </a:bodyPr>
          <a:lstStyle/>
          <a:p>
            <a:r>
              <a:rPr lang="en-GB" b="1">
                <a:latin typeface="Comic Sans MS" panose="030F0702030302020204" pitchFamily="66" charset="0"/>
              </a:rPr>
              <a:t>Free</a:t>
            </a:r>
          </a:p>
        </p:txBody>
      </p:sp>
      <p:sp>
        <p:nvSpPr>
          <p:cNvPr id="11" name="Rectangle 10"/>
          <p:cNvSpPr/>
          <p:nvPr/>
        </p:nvSpPr>
        <p:spPr>
          <a:xfrm>
            <a:off x="2682240" y="1357073"/>
            <a:ext cx="6096000" cy="923330"/>
          </a:xfrm>
          <a:prstGeom prst="rect">
            <a:avLst/>
          </a:prstGeom>
        </p:spPr>
        <p:txBody>
          <a:bodyPr>
            <a:spAutoFit/>
          </a:bodyPr>
          <a:lstStyle/>
          <a:p>
            <a:r>
              <a:rPr lang="en-GB"/>
              <a:t>https://www.pshe-association.org.uk/curriculum-and-resources/resources/medway-public-health-directorate-relationships-and</a:t>
            </a:r>
          </a:p>
        </p:txBody>
      </p:sp>
      <p:pic>
        <p:nvPicPr>
          <p:cNvPr id="3" name="Picture 2" descr="A drawing of a cartoon character&#10;&#10;Description automatically generated">
            <a:extLst>
              <a:ext uri="{FF2B5EF4-FFF2-40B4-BE49-F238E27FC236}">
                <a16:creationId xmlns:a16="http://schemas.microsoft.com/office/drawing/2014/main" id="{D2873C74-3AB1-4D80-B948-2AA5A0B5B5C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877919" y="107816"/>
            <a:ext cx="1773802" cy="666705"/>
          </a:xfrm>
          <a:prstGeom prst="rect">
            <a:avLst/>
          </a:prstGeom>
        </p:spPr>
      </p:pic>
    </p:spTree>
    <p:extLst>
      <p:ext uri="{BB962C8B-B14F-4D97-AF65-F5344CB8AC3E}">
        <p14:creationId xmlns:p14="http://schemas.microsoft.com/office/powerpoint/2010/main" val="2432194898"/>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B2F2B0E9-97C1-4414-810E-CCB1A59D7DF2}"/>
              </a:ext>
            </a:extLst>
          </p:cNvPr>
          <p:cNvPicPr>
            <a:picLocks noChangeAspect="1"/>
          </p:cNvPicPr>
          <p:nvPr/>
        </p:nvPicPr>
        <p:blipFill>
          <a:blip r:embed="rId2"/>
          <a:stretch>
            <a:fillRect/>
          </a:stretch>
        </p:blipFill>
        <p:spPr>
          <a:xfrm>
            <a:off x="278235" y="416192"/>
            <a:ext cx="1695450" cy="1581150"/>
          </a:xfrm>
          <a:prstGeom prst="rect">
            <a:avLst/>
          </a:prstGeom>
        </p:spPr>
      </p:pic>
      <p:sp>
        <p:nvSpPr>
          <p:cNvPr id="5" name="TextBox 4"/>
          <p:cNvSpPr txBox="1"/>
          <p:nvPr/>
        </p:nvSpPr>
        <p:spPr>
          <a:xfrm>
            <a:off x="2246810" y="2090057"/>
            <a:ext cx="8595360" cy="584775"/>
          </a:xfrm>
          <a:prstGeom prst="rect">
            <a:avLst/>
          </a:prstGeom>
          <a:noFill/>
        </p:spPr>
        <p:txBody>
          <a:bodyPr wrap="square" rtlCol="0">
            <a:spAutoFit/>
          </a:bodyPr>
          <a:lstStyle/>
          <a:p>
            <a:r>
              <a:rPr lang="en-GB" sz="3200" b="1">
                <a:latin typeface="Comic Sans MS" panose="030F0702030302020204" pitchFamily="66" charset="0"/>
              </a:rPr>
              <a:t>Sex  / Health / Science / Relationships</a:t>
            </a:r>
          </a:p>
        </p:txBody>
      </p:sp>
      <p:sp>
        <p:nvSpPr>
          <p:cNvPr id="3" name="AutoShape 2" descr="smiley face question mark - Cerca amb Google | This or that questions, Emoji,  Smiley"/>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4" name="Picture 3"/>
          <p:cNvPicPr>
            <a:picLocks noChangeAspect="1"/>
          </p:cNvPicPr>
          <p:nvPr/>
        </p:nvPicPr>
        <p:blipFill>
          <a:blip r:embed="rId3"/>
          <a:stretch>
            <a:fillRect/>
          </a:stretch>
        </p:blipFill>
        <p:spPr>
          <a:xfrm>
            <a:off x="5075870" y="2958270"/>
            <a:ext cx="2487523" cy="2731697"/>
          </a:xfrm>
          <a:prstGeom prst="rect">
            <a:avLst/>
          </a:prstGeom>
        </p:spPr>
      </p:pic>
      <p:pic>
        <p:nvPicPr>
          <p:cNvPr id="7" name="Picture 6" descr="A drawing of a cartoon character&#10;&#10;Description automatically generated">
            <a:extLst>
              <a:ext uri="{FF2B5EF4-FFF2-40B4-BE49-F238E27FC236}">
                <a16:creationId xmlns:a16="http://schemas.microsoft.com/office/drawing/2014/main" id="{5CD4150B-260D-4058-9980-64C5DBC97B8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877919" y="107816"/>
            <a:ext cx="1773802" cy="666705"/>
          </a:xfrm>
          <a:prstGeom prst="rect">
            <a:avLst/>
          </a:prstGeom>
        </p:spPr>
      </p:pic>
    </p:spTree>
    <p:extLst>
      <p:ext uri="{BB962C8B-B14F-4D97-AF65-F5344CB8AC3E}">
        <p14:creationId xmlns:p14="http://schemas.microsoft.com/office/powerpoint/2010/main" val="4024176561"/>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1521466" y="6355195"/>
            <a:ext cx="9013865" cy="290807"/>
          </a:xfrm>
          <a:prstGeom prst="rect">
            <a:avLst/>
          </a:prstGeom>
        </p:spPr>
        <p:txBody>
          <a:bodyPr vert="horz" wrap="square" lIns="0" tIns="11516" rIns="0" bIns="0" rtlCol="0">
            <a:spAutoFit/>
          </a:bodyPr>
          <a:lstStyle/>
          <a:p>
            <a:pPr marL="576" algn="ctr">
              <a:spcBef>
                <a:spcPts val="91"/>
              </a:spcBef>
            </a:pPr>
            <a:r>
              <a:rPr sz="907" b="1" i="1" spc="-5">
                <a:solidFill>
                  <a:srgbClr val="FFFFFF"/>
                </a:solidFill>
                <a:latin typeface="Calibri"/>
                <a:cs typeface="Calibri"/>
              </a:rPr>
              <a:t>Rotherham School Improvement Partnership</a:t>
            </a:r>
            <a:r>
              <a:rPr sz="907" b="1" i="1" spc="5">
                <a:solidFill>
                  <a:srgbClr val="FFFFFF"/>
                </a:solidFill>
                <a:latin typeface="Calibri"/>
                <a:cs typeface="Calibri"/>
              </a:rPr>
              <a:t> </a:t>
            </a:r>
            <a:r>
              <a:rPr sz="907" b="1" i="1" spc="-5">
                <a:solidFill>
                  <a:srgbClr val="FFFFFF"/>
                </a:solidFill>
                <a:latin typeface="Calibri"/>
                <a:cs typeface="Calibri"/>
              </a:rPr>
              <a:t>Mission:</a:t>
            </a:r>
            <a:endParaRPr sz="907">
              <a:latin typeface="Calibri"/>
              <a:cs typeface="Calibri"/>
            </a:endParaRPr>
          </a:p>
          <a:p>
            <a:pPr algn="ctr">
              <a:spcBef>
                <a:spcPts val="23"/>
              </a:spcBef>
            </a:pPr>
            <a:r>
              <a:rPr sz="907" i="1" spc="-5">
                <a:solidFill>
                  <a:srgbClr val="FFFFFF"/>
                </a:solidFill>
                <a:latin typeface="Calibri"/>
                <a:cs typeface="Calibri"/>
              </a:rPr>
              <a:t>all</a:t>
            </a:r>
            <a:r>
              <a:rPr sz="907" i="1" spc="9">
                <a:solidFill>
                  <a:srgbClr val="FFFFFF"/>
                </a:solidFill>
                <a:latin typeface="Calibri"/>
                <a:cs typeface="Calibri"/>
              </a:rPr>
              <a:t> </a:t>
            </a:r>
            <a:r>
              <a:rPr sz="907" i="1" spc="-5">
                <a:solidFill>
                  <a:srgbClr val="FFFFFF"/>
                </a:solidFill>
                <a:latin typeface="Calibri"/>
                <a:cs typeface="Calibri"/>
              </a:rPr>
              <a:t>students</a:t>
            </a:r>
            <a:r>
              <a:rPr sz="907" i="1" spc="5">
                <a:solidFill>
                  <a:srgbClr val="FFFFFF"/>
                </a:solidFill>
                <a:latin typeface="Calibri"/>
                <a:cs typeface="Calibri"/>
              </a:rPr>
              <a:t> </a:t>
            </a:r>
            <a:r>
              <a:rPr sz="907" i="1" spc="-5">
                <a:solidFill>
                  <a:srgbClr val="FFFFFF"/>
                </a:solidFill>
                <a:latin typeface="Calibri"/>
                <a:cs typeface="Calibri"/>
              </a:rPr>
              <a:t>making</a:t>
            </a:r>
            <a:r>
              <a:rPr sz="907" i="1" spc="9">
                <a:solidFill>
                  <a:srgbClr val="FFFFFF"/>
                </a:solidFill>
                <a:latin typeface="Calibri"/>
                <a:cs typeface="Calibri"/>
              </a:rPr>
              <a:t> </a:t>
            </a:r>
            <a:r>
              <a:rPr sz="907" i="1">
                <a:solidFill>
                  <a:srgbClr val="FFFFFF"/>
                </a:solidFill>
                <a:latin typeface="Calibri"/>
                <a:cs typeface="Calibri"/>
              </a:rPr>
              <a:t>at</a:t>
            </a:r>
            <a:r>
              <a:rPr sz="907" i="1" spc="9">
                <a:solidFill>
                  <a:srgbClr val="FFFFFF"/>
                </a:solidFill>
                <a:latin typeface="Calibri"/>
                <a:cs typeface="Calibri"/>
              </a:rPr>
              <a:t> </a:t>
            </a:r>
            <a:r>
              <a:rPr sz="907" i="1" spc="-5">
                <a:solidFill>
                  <a:srgbClr val="FFFFFF"/>
                </a:solidFill>
                <a:latin typeface="Calibri"/>
                <a:cs typeface="Calibri"/>
              </a:rPr>
              <a:t>least</a:t>
            </a:r>
            <a:r>
              <a:rPr sz="907" i="1" spc="9">
                <a:solidFill>
                  <a:srgbClr val="FFFFFF"/>
                </a:solidFill>
                <a:latin typeface="Calibri"/>
                <a:cs typeface="Calibri"/>
              </a:rPr>
              <a:t> </a:t>
            </a:r>
            <a:r>
              <a:rPr sz="907" i="1" spc="-5">
                <a:solidFill>
                  <a:srgbClr val="FFFFFF"/>
                </a:solidFill>
                <a:latin typeface="Calibri"/>
                <a:cs typeface="Calibri"/>
              </a:rPr>
              <a:t>good</a:t>
            </a:r>
            <a:r>
              <a:rPr sz="907" i="1" spc="9">
                <a:solidFill>
                  <a:srgbClr val="FFFFFF"/>
                </a:solidFill>
                <a:latin typeface="Calibri"/>
                <a:cs typeface="Calibri"/>
              </a:rPr>
              <a:t> </a:t>
            </a:r>
            <a:r>
              <a:rPr sz="907" i="1" spc="-5">
                <a:solidFill>
                  <a:srgbClr val="FFFFFF"/>
                </a:solidFill>
                <a:latin typeface="Calibri"/>
                <a:cs typeface="Calibri"/>
              </a:rPr>
              <a:t>progress;</a:t>
            </a:r>
            <a:r>
              <a:rPr sz="907" i="1" spc="9">
                <a:solidFill>
                  <a:srgbClr val="FFFFFF"/>
                </a:solidFill>
                <a:latin typeface="Calibri"/>
                <a:cs typeface="Calibri"/>
              </a:rPr>
              <a:t> </a:t>
            </a:r>
            <a:r>
              <a:rPr sz="907" i="1">
                <a:solidFill>
                  <a:srgbClr val="FFFFFF"/>
                </a:solidFill>
                <a:latin typeface="Calibri"/>
                <a:cs typeface="Calibri"/>
              </a:rPr>
              <a:t>no</a:t>
            </a:r>
            <a:r>
              <a:rPr sz="907" i="1" spc="5">
                <a:solidFill>
                  <a:srgbClr val="FFFFFF"/>
                </a:solidFill>
                <a:latin typeface="Calibri"/>
                <a:cs typeface="Calibri"/>
              </a:rPr>
              <a:t> </a:t>
            </a:r>
            <a:r>
              <a:rPr sz="907" i="1" spc="-5">
                <a:solidFill>
                  <a:srgbClr val="FFFFFF"/>
                </a:solidFill>
                <a:latin typeface="Calibri"/>
                <a:cs typeface="Calibri"/>
              </a:rPr>
              <a:t>underperforming</a:t>
            </a:r>
            <a:r>
              <a:rPr sz="907" i="1" spc="14">
                <a:solidFill>
                  <a:srgbClr val="FFFFFF"/>
                </a:solidFill>
                <a:latin typeface="Calibri"/>
                <a:cs typeface="Calibri"/>
              </a:rPr>
              <a:t> </a:t>
            </a:r>
            <a:r>
              <a:rPr sz="907" i="1" spc="-5">
                <a:solidFill>
                  <a:srgbClr val="FFFFFF"/>
                </a:solidFill>
                <a:latin typeface="Calibri"/>
                <a:cs typeface="Calibri"/>
              </a:rPr>
              <a:t>cohorts;</a:t>
            </a:r>
            <a:r>
              <a:rPr sz="907" i="1" spc="14">
                <a:solidFill>
                  <a:srgbClr val="FFFFFF"/>
                </a:solidFill>
                <a:latin typeface="Calibri"/>
                <a:cs typeface="Calibri"/>
              </a:rPr>
              <a:t> </a:t>
            </a:r>
            <a:r>
              <a:rPr sz="907" i="1" spc="-5">
                <a:solidFill>
                  <a:srgbClr val="FFFFFF"/>
                </a:solidFill>
                <a:latin typeface="Calibri"/>
                <a:cs typeface="Calibri"/>
              </a:rPr>
              <a:t>all</a:t>
            </a:r>
            <a:r>
              <a:rPr sz="907" i="1" spc="14">
                <a:solidFill>
                  <a:srgbClr val="FFFFFF"/>
                </a:solidFill>
                <a:latin typeface="Calibri"/>
                <a:cs typeface="Calibri"/>
              </a:rPr>
              <a:t> </a:t>
            </a:r>
            <a:r>
              <a:rPr sz="907" i="1" spc="-5">
                <a:solidFill>
                  <a:srgbClr val="FFFFFF"/>
                </a:solidFill>
                <a:latin typeface="Calibri"/>
                <a:cs typeface="Calibri"/>
              </a:rPr>
              <a:t>teachers</a:t>
            </a:r>
            <a:r>
              <a:rPr sz="907" i="1" spc="9">
                <a:solidFill>
                  <a:srgbClr val="FFFFFF"/>
                </a:solidFill>
                <a:latin typeface="Calibri"/>
                <a:cs typeface="Calibri"/>
              </a:rPr>
              <a:t> </a:t>
            </a:r>
            <a:r>
              <a:rPr sz="907" i="1" spc="-5">
                <a:solidFill>
                  <a:srgbClr val="FFFFFF"/>
                </a:solidFill>
                <a:latin typeface="Calibri"/>
                <a:cs typeface="Calibri"/>
              </a:rPr>
              <a:t>delivering</a:t>
            </a:r>
            <a:r>
              <a:rPr sz="907" i="1" spc="14">
                <a:solidFill>
                  <a:srgbClr val="FFFFFF"/>
                </a:solidFill>
                <a:latin typeface="Calibri"/>
                <a:cs typeface="Calibri"/>
              </a:rPr>
              <a:t> </a:t>
            </a:r>
            <a:r>
              <a:rPr sz="907" i="1">
                <a:solidFill>
                  <a:srgbClr val="FFFFFF"/>
                </a:solidFill>
                <a:latin typeface="Calibri"/>
                <a:cs typeface="Calibri"/>
              </a:rPr>
              <a:t>at</a:t>
            </a:r>
            <a:r>
              <a:rPr sz="907" i="1" spc="9">
                <a:solidFill>
                  <a:srgbClr val="FFFFFF"/>
                </a:solidFill>
                <a:latin typeface="Calibri"/>
                <a:cs typeface="Calibri"/>
              </a:rPr>
              <a:t> </a:t>
            </a:r>
            <a:r>
              <a:rPr sz="907" i="1" spc="-5">
                <a:solidFill>
                  <a:srgbClr val="FFFFFF"/>
                </a:solidFill>
                <a:latin typeface="Calibri"/>
                <a:cs typeface="Calibri"/>
              </a:rPr>
              <a:t>least</a:t>
            </a:r>
            <a:r>
              <a:rPr sz="907" i="1" spc="14">
                <a:solidFill>
                  <a:srgbClr val="FFFFFF"/>
                </a:solidFill>
                <a:latin typeface="Calibri"/>
                <a:cs typeface="Calibri"/>
              </a:rPr>
              <a:t> </a:t>
            </a:r>
            <a:r>
              <a:rPr sz="907" i="1" spc="-5">
                <a:solidFill>
                  <a:srgbClr val="FFFFFF"/>
                </a:solidFill>
                <a:latin typeface="Calibri"/>
                <a:cs typeface="Calibri"/>
              </a:rPr>
              <a:t>good</a:t>
            </a:r>
            <a:r>
              <a:rPr sz="907" i="1" spc="9">
                <a:solidFill>
                  <a:srgbClr val="FFFFFF"/>
                </a:solidFill>
                <a:latin typeface="Calibri"/>
                <a:cs typeface="Calibri"/>
              </a:rPr>
              <a:t> </a:t>
            </a:r>
            <a:r>
              <a:rPr sz="907" i="1" spc="-5">
                <a:solidFill>
                  <a:srgbClr val="FFFFFF"/>
                </a:solidFill>
                <a:latin typeface="Calibri"/>
                <a:cs typeface="Calibri"/>
              </a:rPr>
              <a:t>learning;</a:t>
            </a:r>
            <a:r>
              <a:rPr sz="907" i="1" spc="14">
                <a:solidFill>
                  <a:srgbClr val="FFFFFF"/>
                </a:solidFill>
                <a:latin typeface="Calibri"/>
                <a:cs typeface="Calibri"/>
              </a:rPr>
              <a:t> </a:t>
            </a:r>
            <a:r>
              <a:rPr sz="907" i="1" spc="-5">
                <a:solidFill>
                  <a:srgbClr val="FFFFFF"/>
                </a:solidFill>
                <a:latin typeface="Calibri"/>
                <a:cs typeface="Calibri"/>
              </a:rPr>
              <a:t>and</a:t>
            </a:r>
            <a:r>
              <a:rPr sz="907" i="1" spc="5">
                <a:solidFill>
                  <a:srgbClr val="FFFFFF"/>
                </a:solidFill>
                <a:latin typeface="Calibri"/>
                <a:cs typeface="Calibri"/>
              </a:rPr>
              <a:t> </a:t>
            </a:r>
            <a:r>
              <a:rPr sz="907" i="1" spc="-5">
                <a:solidFill>
                  <a:srgbClr val="FFFFFF"/>
                </a:solidFill>
                <a:latin typeface="Calibri"/>
                <a:cs typeface="Calibri"/>
              </a:rPr>
              <a:t>all</a:t>
            </a:r>
            <a:r>
              <a:rPr sz="907" i="1" spc="14">
                <a:solidFill>
                  <a:srgbClr val="FFFFFF"/>
                </a:solidFill>
                <a:latin typeface="Calibri"/>
                <a:cs typeface="Calibri"/>
              </a:rPr>
              <a:t> </a:t>
            </a:r>
            <a:r>
              <a:rPr sz="907" i="1" spc="-5">
                <a:solidFill>
                  <a:srgbClr val="FFFFFF"/>
                </a:solidFill>
                <a:latin typeface="Calibri"/>
                <a:cs typeface="Calibri"/>
              </a:rPr>
              <a:t>schools</a:t>
            </a:r>
            <a:r>
              <a:rPr sz="907" i="1" spc="9">
                <a:solidFill>
                  <a:srgbClr val="FFFFFF"/>
                </a:solidFill>
                <a:latin typeface="Calibri"/>
                <a:cs typeface="Calibri"/>
              </a:rPr>
              <a:t> </a:t>
            </a:r>
            <a:r>
              <a:rPr sz="907" i="1" spc="-5">
                <a:solidFill>
                  <a:srgbClr val="FFFFFF"/>
                </a:solidFill>
                <a:latin typeface="Calibri"/>
                <a:cs typeface="Calibri"/>
              </a:rPr>
              <a:t>moving</a:t>
            </a:r>
            <a:r>
              <a:rPr sz="907" i="1" spc="9">
                <a:solidFill>
                  <a:srgbClr val="FFFFFF"/>
                </a:solidFill>
                <a:latin typeface="Calibri"/>
                <a:cs typeface="Calibri"/>
              </a:rPr>
              <a:t> </a:t>
            </a:r>
            <a:r>
              <a:rPr sz="907" i="1">
                <a:solidFill>
                  <a:srgbClr val="FFFFFF"/>
                </a:solidFill>
                <a:latin typeface="Calibri"/>
                <a:cs typeface="Calibri"/>
              </a:rPr>
              <a:t>to at</a:t>
            </a:r>
            <a:r>
              <a:rPr sz="907" i="1" spc="9">
                <a:solidFill>
                  <a:srgbClr val="FFFFFF"/>
                </a:solidFill>
                <a:latin typeface="Calibri"/>
                <a:cs typeface="Calibri"/>
              </a:rPr>
              <a:t> </a:t>
            </a:r>
            <a:r>
              <a:rPr sz="907" i="1" spc="-5">
                <a:solidFill>
                  <a:srgbClr val="FFFFFF"/>
                </a:solidFill>
                <a:latin typeface="Calibri"/>
                <a:cs typeface="Calibri"/>
              </a:rPr>
              <a:t>least</a:t>
            </a:r>
            <a:r>
              <a:rPr sz="907" i="1" spc="14">
                <a:solidFill>
                  <a:srgbClr val="FFFFFF"/>
                </a:solidFill>
                <a:latin typeface="Calibri"/>
                <a:cs typeface="Calibri"/>
              </a:rPr>
              <a:t> </a:t>
            </a:r>
            <a:r>
              <a:rPr sz="907" i="1" spc="-5">
                <a:solidFill>
                  <a:srgbClr val="FFFFFF"/>
                </a:solidFill>
                <a:latin typeface="Calibri"/>
                <a:cs typeface="Calibri"/>
              </a:rPr>
              <a:t>the</a:t>
            </a:r>
            <a:r>
              <a:rPr sz="907" i="1" spc="9">
                <a:solidFill>
                  <a:srgbClr val="FFFFFF"/>
                </a:solidFill>
                <a:latin typeface="Calibri"/>
                <a:cs typeface="Calibri"/>
              </a:rPr>
              <a:t> </a:t>
            </a:r>
            <a:r>
              <a:rPr sz="907" i="1" spc="-5">
                <a:solidFill>
                  <a:srgbClr val="FFFFFF"/>
                </a:solidFill>
                <a:latin typeface="Calibri"/>
                <a:cs typeface="Calibri"/>
              </a:rPr>
              <a:t>next</a:t>
            </a:r>
            <a:r>
              <a:rPr sz="907" i="1" spc="14">
                <a:solidFill>
                  <a:srgbClr val="FFFFFF"/>
                </a:solidFill>
                <a:latin typeface="Calibri"/>
                <a:cs typeface="Calibri"/>
              </a:rPr>
              <a:t> </a:t>
            </a:r>
            <a:r>
              <a:rPr sz="907" i="1" spc="-5">
                <a:solidFill>
                  <a:srgbClr val="FFFFFF"/>
                </a:solidFill>
                <a:latin typeface="Calibri"/>
                <a:cs typeface="Calibri"/>
              </a:rPr>
              <a:t>level</a:t>
            </a:r>
            <a:r>
              <a:rPr sz="907" i="1" spc="5">
                <a:solidFill>
                  <a:srgbClr val="FFFFFF"/>
                </a:solidFill>
                <a:latin typeface="Calibri"/>
                <a:cs typeface="Calibri"/>
              </a:rPr>
              <a:t> </a:t>
            </a:r>
            <a:r>
              <a:rPr sz="907" i="1">
                <a:solidFill>
                  <a:srgbClr val="FFFFFF"/>
                </a:solidFill>
                <a:latin typeface="Calibri"/>
                <a:cs typeface="Calibri"/>
              </a:rPr>
              <a:t>of</a:t>
            </a:r>
            <a:r>
              <a:rPr sz="907" i="1" spc="9">
                <a:solidFill>
                  <a:srgbClr val="FFFFFF"/>
                </a:solidFill>
                <a:latin typeface="Calibri"/>
                <a:cs typeface="Calibri"/>
              </a:rPr>
              <a:t> </a:t>
            </a:r>
            <a:r>
              <a:rPr sz="907" i="1" spc="-5">
                <a:solidFill>
                  <a:srgbClr val="FFFFFF"/>
                </a:solidFill>
                <a:latin typeface="Calibri"/>
                <a:cs typeface="Calibri"/>
              </a:rPr>
              <a:t>successful</a:t>
            </a:r>
            <a:r>
              <a:rPr sz="907" i="1">
                <a:solidFill>
                  <a:srgbClr val="FFFFFF"/>
                </a:solidFill>
                <a:latin typeface="Calibri"/>
                <a:cs typeface="Calibri"/>
              </a:rPr>
              <a:t> </a:t>
            </a:r>
            <a:r>
              <a:rPr sz="907" i="1" spc="-5">
                <a:solidFill>
                  <a:srgbClr val="FFFFFF"/>
                </a:solidFill>
                <a:latin typeface="Calibri"/>
                <a:cs typeface="Calibri"/>
              </a:rPr>
              <a:t>performance</a:t>
            </a:r>
            <a:endParaRPr sz="907">
              <a:latin typeface="Calibri"/>
              <a:cs typeface="Calibri"/>
            </a:endParaRPr>
          </a:p>
        </p:txBody>
      </p:sp>
      <p:pic>
        <p:nvPicPr>
          <p:cNvPr id="4" name="Picture 3">
            <a:extLst>
              <a:ext uri="{FF2B5EF4-FFF2-40B4-BE49-F238E27FC236}">
                <a16:creationId xmlns:a16="http://schemas.microsoft.com/office/drawing/2014/main" id="{B2F2B0E9-97C1-4414-810E-CCB1A59D7DF2}"/>
              </a:ext>
            </a:extLst>
          </p:cNvPr>
          <p:cNvPicPr>
            <a:picLocks noChangeAspect="1"/>
          </p:cNvPicPr>
          <p:nvPr/>
        </p:nvPicPr>
        <p:blipFill>
          <a:blip r:embed="rId2"/>
          <a:stretch>
            <a:fillRect/>
          </a:stretch>
        </p:blipFill>
        <p:spPr>
          <a:xfrm>
            <a:off x="476351" y="221429"/>
            <a:ext cx="1537436" cy="1433788"/>
          </a:xfrm>
          <a:prstGeom prst="rect">
            <a:avLst/>
          </a:prstGeom>
        </p:spPr>
      </p:pic>
      <p:sp>
        <p:nvSpPr>
          <p:cNvPr id="6" name="TextBox 5">
            <a:extLst>
              <a:ext uri="{FF2B5EF4-FFF2-40B4-BE49-F238E27FC236}">
                <a16:creationId xmlns:a16="http://schemas.microsoft.com/office/drawing/2014/main" id="{5A01E621-CA16-4399-BDB6-91EDF7910FBA}"/>
              </a:ext>
            </a:extLst>
          </p:cNvPr>
          <p:cNvSpPr txBox="1"/>
          <p:nvPr/>
        </p:nvSpPr>
        <p:spPr>
          <a:xfrm>
            <a:off x="3539365" y="774266"/>
            <a:ext cx="4849731" cy="985526"/>
          </a:xfrm>
          <a:prstGeom prst="rect">
            <a:avLst/>
          </a:prstGeom>
          <a:noFill/>
        </p:spPr>
        <p:txBody>
          <a:bodyPr wrap="square">
            <a:spAutoFit/>
          </a:bodyPr>
          <a:lstStyle/>
          <a:p>
            <a:pPr algn="ctr"/>
            <a:r>
              <a:rPr lang="en-GB" sz="2902">
                <a:latin typeface="Comic Sans MS" panose="030F0702030302020204" pitchFamily="66" charset="0"/>
              </a:rPr>
              <a:t>Sex vs Health vs Relationships vs Science</a:t>
            </a:r>
          </a:p>
        </p:txBody>
      </p:sp>
      <p:sp>
        <p:nvSpPr>
          <p:cNvPr id="8" name="TextBox 7">
            <a:extLst>
              <a:ext uri="{FF2B5EF4-FFF2-40B4-BE49-F238E27FC236}">
                <a16:creationId xmlns:a16="http://schemas.microsoft.com/office/drawing/2014/main" id="{F2C7A960-0A9D-4B77-BE8D-FFA1E5013368}"/>
              </a:ext>
            </a:extLst>
          </p:cNvPr>
          <p:cNvSpPr txBox="1"/>
          <p:nvPr/>
        </p:nvSpPr>
        <p:spPr>
          <a:xfrm>
            <a:off x="1431333" y="2144376"/>
            <a:ext cx="5127319" cy="3442481"/>
          </a:xfrm>
          <a:prstGeom prst="rect">
            <a:avLst/>
          </a:prstGeom>
          <a:noFill/>
        </p:spPr>
        <p:txBody>
          <a:bodyPr wrap="square">
            <a:spAutoFit/>
          </a:bodyPr>
          <a:lstStyle/>
          <a:p>
            <a:endParaRPr lang="en-GB" sz="1814">
              <a:latin typeface="Comic Sans MS" panose="030F0702030302020204" pitchFamily="66" charset="0"/>
            </a:endParaRPr>
          </a:p>
          <a:p>
            <a:r>
              <a:rPr lang="en-GB" sz="1814">
                <a:latin typeface="Comic Sans MS" panose="030F0702030302020204" pitchFamily="66" charset="0"/>
              </a:rPr>
              <a:t>Which heading would you put the following topics under?</a:t>
            </a:r>
          </a:p>
          <a:p>
            <a:endParaRPr lang="en-GB" sz="1814">
              <a:latin typeface="Comic Sans MS" panose="030F0702030302020204" pitchFamily="66" charset="0"/>
            </a:endParaRPr>
          </a:p>
          <a:p>
            <a:r>
              <a:rPr lang="en-GB" sz="1814">
                <a:latin typeface="Comic Sans MS" panose="030F0702030302020204" pitchFamily="66" charset="0"/>
              </a:rPr>
              <a:t>Periods       </a:t>
            </a:r>
            <a:endParaRPr lang="en-GB" sz="1814">
              <a:solidFill>
                <a:srgbClr val="FF0000"/>
              </a:solidFill>
              <a:latin typeface="Comic Sans MS" panose="030F0702030302020204" pitchFamily="66" charset="0"/>
            </a:endParaRPr>
          </a:p>
          <a:p>
            <a:r>
              <a:rPr lang="en-GB" sz="1814">
                <a:latin typeface="Comic Sans MS" panose="030F0702030302020204" pitchFamily="66" charset="0"/>
              </a:rPr>
              <a:t>Wet dreams   </a:t>
            </a:r>
            <a:endParaRPr lang="en-GB" sz="1814">
              <a:solidFill>
                <a:srgbClr val="FF0000"/>
              </a:solidFill>
              <a:latin typeface="Comic Sans MS" panose="030F0702030302020204" pitchFamily="66" charset="0"/>
            </a:endParaRPr>
          </a:p>
          <a:p>
            <a:r>
              <a:rPr lang="en-GB" sz="1814">
                <a:latin typeface="Comic Sans MS" panose="030F0702030302020204" pitchFamily="66" charset="0"/>
              </a:rPr>
              <a:t>Naming parts of the body including genitalia </a:t>
            </a:r>
            <a:endParaRPr lang="en-GB" sz="1814">
              <a:solidFill>
                <a:srgbClr val="FF0000"/>
              </a:solidFill>
              <a:latin typeface="Comic Sans MS" panose="030F0702030302020204" pitchFamily="66" charset="0"/>
            </a:endParaRPr>
          </a:p>
          <a:p>
            <a:r>
              <a:rPr lang="en-GB" sz="1814">
                <a:latin typeface="Comic Sans MS" panose="030F0702030302020204" pitchFamily="66" charset="0"/>
              </a:rPr>
              <a:t>Consent </a:t>
            </a:r>
            <a:endParaRPr lang="en-GB" sz="1814">
              <a:solidFill>
                <a:srgbClr val="FF0000"/>
              </a:solidFill>
              <a:latin typeface="Comic Sans MS" panose="030F0702030302020204" pitchFamily="66" charset="0"/>
            </a:endParaRPr>
          </a:p>
          <a:p>
            <a:r>
              <a:rPr lang="en-GB" sz="1814">
                <a:latin typeface="Comic Sans MS" panose="030F0702030302020204" pitchFamily="66" charset="0"/>
              </a:rPr>
              <a:t>Fancying someone  </a:t>
            </a:r>
            <a:endParaRPr lang="en-GB" sz="1814">
              <a:solidFill>
                <a:srgbClr val="FF0000"/>
              </a:solidFill>
              <a:latin typeface="Comic Sans MS" panose="030F0702030302020204" pitchFamily="66" charset="0"/>
            </a:endParaRPr>
          </a:p>
          <a:p>
            <a:r>
              <a:rPr lang="en-GB" sz="1814">
                <a:latin typeface="Comic Sans MS" panose="030F0702030302020204" pitchFamily="66" charset="0"/>
              </a:rPr>
              <a:t>How are babies made? </a:t>
            </a:r>
            <a:endParaRPr lang="en-GB" sz="1814">
              <a:solidFill>
                <a:srgbClr val="FF0000"/>
              </a:solidFill>
              <a:latin typeface="Comic Sans MS" panose="030F0702030302020204" pitchFamily="66" charset="0"/>
            </a:endParaRPr>
          </a:p>
          <a:p>
            <a:r>
              <a:rPr lang="en-GB" sz="1814">
                <a:latin typeface="Comic Sans MS" panose="030F0702030302020204" pitchFamily="66" charset="0"/>
              </a:rPr>
              <a:t>Privacy of genitalia </a:t>
            </a:r>
            <a:endParaRPr lang="en-GB" sz="1814">
              <a:solidFill>
                <a:srgbClr val="FF0000"/>
              </a:solidFill>
              <a:latin typeface="Comic Sans MS" panose="030F0702030302020204" pitchFamily="66" charset="0"/>
            </a:endParaRPr>
          </a:p>
          <a:p>
            <a:r>
              <a:rPr lang="en-GB" sz="1814">
                <a:latin typeface="Comic Sans MS" panose="030F0702030302020204" pitchFamily="66" charset="0"/>
              </a:rPr>
              <a:t>Human reproduction </a:t>
            </a:r>
            <a:endParaRPr lang="en-GB" sz="1814">
              <a:solidFill>
                <a:srgbClr val="FF0000"/>
              </a:solidFill>
              <a:latin typeface="Comic Sans MS" panose="030F0702030302020204" pitchFamily="66" charset="0"/>
            </a:endParaRPr>
          </a:p>
        </p:txBody>
      </p:sp>
      <p:sp>
        <p:nvSpPr>
          <p:cNvPr id="10" name="TextBox 9">
            <a:extLst>
              <a:ext uri="{FF2B5EF4-FFF2-40B4-BE49-F238E27FC236}">
                <a16:creationId xmlns:a16="http://schemas.microsoft.com/office/drawing/2014/main" id="{3DFBD0C8-3BAB-4A7E-9182-203E1BE848A3}"/>
              </a:ext>
            </a:extLst>
          </p:cNvPr>
          <p:cNvSpPr txBox="1"/>
          <p:nvPr/>
        </p:nvSpPr>
        <p:spPr>
          <a:xfrm rot="19815463">
            <a:off x="6487837" y="2900388"/>
            <a:ext cx="4849731" cy="483081"/>
          </a:xfrm>
          <a:prstGeom prst="rect">
            <a:avLst/>
          </a:prstGeom>
          <a:noFill/>
        </p:spPr>
        <p:txBody>
          <a:bodyPr wrap="square">
            <a:spAutoFit/>
          </a:bodyPr>
          <a:lstStyle/>
          <a:p>
            <a:r>
              <a:rPr lang="en-GB" sz="2539">
                <a:solidFill>
                  <a:srgbClr val="C00000"/>
                </a:solidFill>
                <a:latin typeface="Comic Sans MS" panose="030F0702030302020204" pitchFamily="66" charset="0"/>
              </a:rPr>
              <a:t>Address misconceptions </a:t>
            </a:r>
          </a:p>
        </p:txBody>
      </p:sp>
      <p:pic>
        <p:nvPicPr>
          <p:cNvPr id="3" name="Picture 2" descr="A drawing of a cartoon character&#10;&#10;Description automatically generated">
            <a:extLst>
              <a:ext uri="{FF2B5EF4-FFF2-40B4-BE49-F238E27FC236}">
                <a16:creationId xmlns:a16="http://schemas.microsoft.com/office/drawing/2014/main" id="{CC02E49B-5667-4B1B-9D87-378529B9958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877919" y="107816"/>
            <a:ext cx="1773802" cy="666705"/>
          </a:xfrm>
          <a:prstGeom prst="rect">
            <a:avLst/>
          </a:prstGeom>
        </p:spPr>
      </p:pic>
    </p:spTree>
    <p:extLst>
      <p:ext uri="{BB962C8B-B14F-4D97-AF65-F5344CB8AC3E}">
        <p14:creationId xmlns:p14="http://schemas.microsoft.com/office/powerpoint/2010/main" val="4028486735"/>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1521466" y="6355195"/>
            <a:ext cx="9013865" cy="290807"/>
          </a:xfrm>
          <a:prstGeom prst="rect">
            <a:avLst/>
          </a:prstGeom>
        </p:spPr>
        <p:txBody>
          <a:bodyPr vert="horz" wrap="square" lIns="0" tIns="11516" rIns="0" bIns="0" rtlCol="0">
            <a:spAutoFit/>
          </a:bodyPr>
          <a:lstStyle/>
          <a:p>
            <a:pPr marL="576" algn="ctr">
              <a:spcBef>
                <a:spcPts val="91"/>
              </a:spcBef>
            </a:pPr>
            <a:r>
              <a:rPr sz="907" b="1" i="1" spc="-5">
                <a:solidFill>
                  <a:srgbClr val="FFFFFF"/>
                </a:solidFill>
                <a:latin typeface="Calibri"/>
                <a:cs typeface="Calibri"/>
              </a:rPr>
              <a:t>Rotherham School Improvement Partnership</a:t>
            </a:r>
            <a:r>
              <a:rPr sz="907" b="1" i="1" spc="5">
                <a:solidFill>
                  <a:srgbClr val="FFFFFF"/>
                </a:solidFill>
                <a:latin typeface="Calibri"/>
                <a:cs typeface="Calibri"/>
              </a:rPr>
              <a:t> </a:t>
            </a:r>
            <a:r>
              <a:rPr sz="907" b="1" i="1" spc="-5">
                <a:solidFill>
                  <a:srgbClr val="FFFFFF"/>
                </a:solidFill>
                <a:latin typeface="Calibri"/>
                <a:cs typeface="Calibri"/>
              </a:rPr>
              <a:t>Mission:</a:t>
            </a:r>
            <a:endParaRPr sz="907">
              <a:latin typeface="Calibri"/>
              <a:cs typeface="Calibri"/>
            </a:endParaRPr>
          </a:p>
          <a:p>
            <a:pPr algn="ctr">
              <a:spcBef>
                <a:spcPts val="23"/>
              </a:spcBef>
            </a:pPr>
            <a:r>
              <a:rPr sz="907" i="1" spc="-5">
                <a:solidFill>
                  <a:srgbClr val="FFFFFF"/>
                </a:solidFill>
                <a:latin typeface="Calibri"/>
                <a:cs typeface="Calibri"/>
              </a:rPr>
              <a:t>all</a:t>
            </a:r>
            <a:r>
              <a:rPr sz="907" i="1" spc="9">
                <a:solidFill>
                  <a:srgbClr val="FFFFFF"/>
                </a:solidFill>
                <a:latin typeface="Calibri"/>
                <a:cs typeface="Calibri"/>
              </a:rPr>
              <a:t> </a:t>
            </a:r>
            <a:r>
              <a:rPr sz="907" i="1" spc="-5">
                <a:solidFill>
                  <a:srgbClr val="FFFFFF"/>
                </a:solidFill>
                <a:latin typeface="Calibri"/>
                <a:cs typeface="Calibri"/>
              </a:rPr>
              <a:t>students</a:t>
            </a:r>
            <a:r>
              <a:rPr sz="907" i="1" spc="5">
                <a:solidFill>
                  <a:srgbClr val="FFFFFF"/>
                </a:solidFill>
                <a:latin typeface="Calibri"/>
                <a:cs typeface="Calibri"/>
              </a:rPr>
              <a:t> </a:t>
            </a:r>
            <a:r>
              <a:rPr sz="907" i="1" spc="-5">
                <a:solidFill>
                  <a:srgbClr val="FFFFFF"/>
                </a:solidFill>
                <a:latin typeface="Calibri"/>
                <a:cs typeface="Calibri"/>
              </a:rPr>
              <a:t>making</a:t>
            </a:r>
            <a:r>
              <a:rPr sz="907" i="1" spc="9">
                <a:solidFill>
                  <a:srgbClr val="FFFFFF"/>
                </a:solidFill>
                <a:latin typeface="Calibri"/>
                <a:cs typeface="Calibri"/>
              </a:rPr>
              <a:t> </a:t>
            </a:r>
            <a:r>
              <a:rPr sz="907" i="1">
                <a:solidFill>
                  <a:srgbClr val="FFFFFF"/>
                </a:solidFill>
                <a:latin typeface="Calibri"/>
                <a:cs typeface="Calibri"/>
              </a:rPr>
              <a:t>at</a:t>
            </a:r>
            <a:r>
              <a:rPr sz="907" i="1" spc="9">
                <a:solidFill>
                  <a:srgbClr val="FFFFFF"/>
                </a:solidFill>
                <a:latin typeface="Calibri"/>
                <a:cs typeface="Calibri"/>
              </a:rPr>
              <a:t> </a:t>
            </a:r>
            <a:r>
              <a:rPr sz="907" i="1" spc="-5">
                <a:solidFill>
                  <a:srgbClr val="FFFFFF"/>
                </a:solidFill>
                <a:latin typeface="Calibri"/>
                <a:cs typeface="Calibri"/>
              </a:rPr>
              <a:t>least</a:t>
            </a:r>
            <a:r>
              <a:rPr sz="907" i="1" spc="9">
                <a:solidFill>
                  <a:srgbClr val="FFFFFF"/>
                </a:solidFill>
                <a:latin typeface="Calibri"/>
                <a:cs typeface="Calibri"/>
              </a:rPr>
              <a:t> </a:t>
            </a:r>
            <a:r>
              <a:rPr sz="907" i="1" spc="-5">
                <a:solidFill>
                  <a:srgbClr val="FFFFFF"/>
                </a:solidFill>
                <a:latin typeface="Calibri"/>
                <a:cs typeface="Calibri"/>
              </a:rPr>
              <a:t>good</a:t>
            </a:r>
            <a:r>
              <a:rPr sz="907" i="1" spc="9">
                <a:solidFill>
                  <a:srgbClr val="FFFFFF"/>
                </a:solidFill>
                <a:latin typeface="Calibri"/>
                <a:cs typeface="Calibri"/>
              </a:rPr>
              <a:t> </a:t>
            </a:r>
            <a:r>
              <a:rPr sz="907" i="1" spc="-5">
                <a:solidFill>
                  <a:srgbClr val="FFFFFF"/>
                </a:solidFill>
                <a:latin typeface="Calibri"/>
                <a:cs typeface="Calibri"/>
              </a:rPr>
              <a:t>progress;</a:t>
            </a:r>
            <a:r>
              <a:rPr sz="907" i="1" spc="9">
                <a:solidFill>
                  <a:srgbClr val="FFFFFF"/>
                </a:solidFill>
                <a:latin typeface="Calibri"/>
                <a:cs typeface="Calibri"/>
              </a:rPr>
              <a:t> </a:t>
            </a:r>
            <a:r>
              <a:rPr sz="907" i="1">
                <a:solidFill>
                  <a:srgbClr val="FFFFFF"/>
                </a:solidFill>
                <a:latin typeface="Calibri"/>
                <a:cs typeface="Calibri"/>
              </a:rPr>
              <a:t>no</a:t>
            </a:r>
            <a:r>
              <a:rPr sz="907" i="1" spc="5">
                <a:solidFill>
                  <a:srgbClr val="FFFFFF"/>
                </a:solidFill>
                <a:latin typeface="Calibri"/>
                <a:cs typeface="Calibri"/>
              </a:rPr>
              <a:t> </a:t>
            </a:r>
            <a:r>
              <a:rPr sz="907" i="1" spc="-5">
                <a:solidFill>
                  <a:srgbClr val="FFFFFF"/>
                </a:solidFill>
                <a:latin typeface="Calibri"/>
                <a:cs typeface="Calibri"/>
              </a:rPr>
              <a:t>underperforming</a:t>
            </a:r>
            <a:r>
              <a:rPr sz="907" i="1" spc="14">
                <a:solidFill>
                  <a:srgbClr val="FFFFFF"/>
                </a:solidFill>
                <a:latin typeface="Calibri"/>
                <a:cs typeface="Calibri"/>
              </a:rPr>
              <a:t> </a:t>
            </a:r>
            <a:r>
              <a:rPr sz="907" i="1" spc="-5">
                <a:solidFill>
                  <a:srgbClr val="FFFFFF"/>
                </a:solidFill>
                <a:latin typeface="Calibri"/>
                <a:cs typeface="Calibri"/>
              </a:rPr>
              <a:t>cohorts;</a:t>
            </a:r>
            <a:r>
              <a:rPr sz="907" i="1" spc="14">
                <a:solidFill>
                  <a:srgbClr val="FFFFFF"/>
                </a:solidFill>
                <a:latin typeface="Calibri"/>
                <a:cs typeface="Calibri"/>
              </a:rPr>
              <a:t> </a:t>
            </a:r>
            <a:r>
              <a:rPr sz="907" i="1" spc="-5">
                <a:solidFill>
                  <a:srgbClr val="FFFFFF"/>
                </a:solidFill>
                <a:latin typeface="Calibri"/>
                <a:cs typeface="Calibri"/>
              </a:rPr>
              <a:t>all</a:t>
            </a:r>
            <a:r>
              <a:rPr sz="907" i="1" spc="14">
                <a:solidFill>
                  <a:srgbClr val="FFFFFF"/>
                </a:solidFill>
                <a:latin typeface="Calibri"/>
                <a:cs typeface="Calibri"/>
              </a:rPr>
              <a:t> </a:t>
            </a:r>
            <a:r>
              <a:rPr sz="907" i="1" spc="-5">
                <a:solidFill>
                  <a:srgbClr val="FFFFFF"/>
                </a:solidFill>
                <a:latin typeface="Calibri"/>
                <a:cs typeface="Calibri"/>
              </a:rPr>
              <a:t>teachers</a:t>
            </a:r>
            <a:r>
              <a:rPr sz="907" i="1" spc="9">
                <a:solidFill>
                  <a:srgbClr val="FFFFFF"/>
                </a:solidFill>
                <a:latin typeface="Calibri"/>
                <a:cs typeface="Calibri"/>
              </a:rPr>
              <a:t> </a:t>
            </a:r>
            <a:r>
              <a:rPr sz="907" i="1" spc="-5">
                <a:solidFill>
                  <a:srgbClr val="FFFFFF"/>
                </a:solidFill>
                <a:latin typeface="Calibri"/>
                <a:cs typeface="Calibri"/>
              </a:rPr>
              <a:t>delivering</a:t>
            </a:r>
            <a:r>
              <a:rPr sz="907" i="1" spc="14">
                <a:solidFill>
                  <a:srgbClr val="FFFFFF"/>
                </a:solidFill>
                <a:latin typeface="Calibri"/>
                <a:cs typeface="Calibri"/>
              </a:rPr>
              <a:t> </a:t>
            </a:r>
            <a:r>
              <a:rPr sz="907" i="1">
                <a:solidFill>
                  <a:srgbClr val="FFFFFF"/>
                </a:solidFill>
                <a:latin typeface="Calibri"/>
                <a:cs typeface="Calibri"/>
              </a:rPr>
              <a:t>at</a:t>
            </a:r>
            <a:r>
              <a:rPr sz="907" i="1" spc="9">
                <a:solidFill>
                  <a:srgbClr val="FFFFFF"/>
                </a:solidFill>
                <a:latin typeface="Calibri"/>
                <a:cs typeface="Calibri"/>
              </a:rPr>
              <a:t> </a:t>
            </a:r>
            <a:r>
              <a:rPr sz="907" i="1" spc="-5">
                <a:solidFill>
                  <a:srgbClr val="FFFFFF"/>
                </a:solidFill>
                <a:latin typeface="Calibri"/>
                <a:cs typeface="Calibri"/>
              </a:rPr>
              <a:t>least</a:t>
            </a:r>
            <a:r>
              <a:rPr sz="907" i="1" spc="14">
                <a:solidFill>
                  <a:srgbClr val="FFFFFF"/>
                </a:solidFill>
                <a:latin typeface="Calibri"/>
                <a:cs typeface="Calibri"/>
              </a:rPr>
              <a:t> </a:t>
            </a:r>
            <a:r>
              <a:rPr sz="907" i="1" spc="-5">
                <a:solidFill>
                  <a:srgbClr val="FFFFFF"/>
                </a:solidFill>
                <a:latin typeface="Calibri"/>
                <a:cs typeface="Calibri"/>
              </a:rPr>
              <a:t>good</a:t>
            </a:r>
            <a:r>
              <a:rPr sz="907" i="1" spc="9">
                <a:solidFill>
                  <a:srgbClr val="FFFFFF"/>
                </a:solidFill>
                <a:latin typeface="Calibri"/>
                <a:cs typeface="Calibri"/>
              </a:rPr>
              <a:t> </a:t>
            </a:r>
            <a:r>
              <a:rPr sz="907" i="1" spc="-5">
                <a:solidFill>
                  <a:srgbClr val="FFFFFF"/>
                </a:solidFill>
                <a:latin typeface="Calibri"/>
                <a:cs typeface="Calibri"/>
              </a:rPr>
              <a:t>learning;</a:t>
            </a:r>
            <a:r>
              <a:rPr sz="907" i="1" spc="14">
                <a:solidFill>
                  <a:srgbClr val="FFFFFF"/>
                </a:solidFill>
                <a:latin typeface="Calibri"/>
                <a:cs typeface="Calibri"/>
              </a:rPr>
              <a:t> </a:t>
            </a:r>
            <a:r>
              <a:rPr sz="907" i="1" spc="-5">
                <a:solidFill>
                  <a:srgbClr val="FFFFFF"/>
                </a:solidFill>
                <a:latin typeface="Calibri"/>
                <a:cs typeface="Calibri"/>
              </a:rPr>
              <a:t>and</a:t>
            </a:r>
            <a:r>
              <a:rPr sz="907" i="1" spc="5">
                <a:solidFill>
                  <a:srgbClr val="FFFFFF"/>
                </a:solidFill>
                <a:latin typeface="Calibri"/>
                <a:cs typeface="Calibri"/>
              </a:rPr>
              <a:t> </a:t>
            </a:r>
            <a:r>
              <a:rPr sz="907" i="1" spc="-5">
                <a:solidFill>
                  <a:srgbClr val="FFFFFF"/>
                </a:solidFill>
                <a:latin typeface="Calibri"/>
                <a:cs typeface="Calibri"/>
              </a:rPr>
              <a:t>all</a:t>
            </a:r>
            <a:r>
              <a:rPr sz="907" i="1" spc="14">
                <a:solidFill>
                  <a:srgbClr val="FFFFFF"/>
                </a:solidFill>
                <a:latin typeface="Calibri"/>
                <a:cs typeface="Calibri"/>
              </a:rPr>
              <a:t> </a:t>
            </a:r>
            <a:r>
              <a:rPr sz="907" i="1" spc="-5">
                <a:solidFill>
                  <a:srgbClr val="FFFFFF"/>
                </a:solidFill>
                <a:latin typeface="Calibri"/>
                <a:cs typeface="Calibri"/>
              </a:rPr>
              <a:t>schools</a:t>
            </a:r>
            <a:r>
              <a:rPr sz="907" i="1" spc="9">
                <a:solidFill>
                  <a:srgbClr val="FFFFFF"/>
                </a:solidFill>
                <a:latin typeface="Calibri"/>
                <a:cs typeface="Calibri"/>
              </a:rPr>
              <a:t> </a:t>
            </a:r>
            <a:r>
              <a:rPr sz="907" i="1" spc="-5">
                <a:solidFill>
                  <a:srgbClr val="FFFFFF"/>
                </a:solidFill>
                <a:latin typeface="Calibri"/>
                <a:cs typeface="Calibri"/>
              </a:rPr>
              <a:t>moving</a:t>
            </a:r>
            <a:r>
              <a:rPr sz="907" i="1" spc="9">
                <a:solidFill>
                  <a:srgbClr val="FFFFFF"/>
                </a:solidFill>
                <a:latin typeface="Calibri"/>
                <a:cs typeface="Calibri"/>
              </a:rPr>
              <a:t> </a:t>
            </a:r>
            <a:r>
              <a:rPr sz="907" i="1">
                <a:solidFill>
                  <a:srgbClr val="FFFFFF"/>
                </a:solidFill>
                <a:latin typeface="Calibri"/>
                <a:cs typeface="Calibri"/>
              </a:rPr>
              <a:t>to at</a:t>
            </a:r>
            <a:r>
              <a:rPr sz="907" i="1" spc="9">
                <a:solidFill>
                  <a:srgbClr val="FFFFFF"/>
                </a:solidFill>
                <a:latin typeface="Calibri"/>
                <a:cs typeface="Calibri"/>
              </a:rPr>
              <a:t> </a:t>
            </a:r>
            <a:r>
              <a:rPr sz="907" i="1" spc="-5">
                <a:solidFill>
                  <a:srgbClr val="FFFFFF"/>
                </a:solidFill>
                <a:latin typeface="Calibri"/>
                <a:cs typeface="Calibri"/>
              </a:rPr>
              <a:t>least</a:t>
            </a:r>
            <a:r>
              <a:rPr sz="907" i="1" spc="14">
                <a:solidFill>
                  <a:srgbClr val="FFFFFF"/>
                </a:solidFill>
                <a:latin typeface="Calibri"/>
                <a:cs typeface="Calibri"/>
              </a:rPr>
              <a:t> </a:t>
            </a:r>
            <a:r>
              <a:rPr sz="907" i="1" spc="-5">
                <a:solidFill>
                  <a:srgbClr val="FFFFFF"/>
                </a:solidFill>
                <a:latin typeface="Calibri"/>
                <a:cs typeface="Calibri"/>
              </a:rPr>
              <a:t>the</a:t>
            </a:r>
            <a:r>
              <a:rPr sz="907" i="1" spc="9">
                <a:solidFill>
                  <a:srgbClr val="FFFFFF"/>
                </a:solidFill>
                <a:latin typeface="Calibri"/>
                <a:cs typeface="Calibri"/>
              </a:rPr>
              <a:t> </a:t>
            </a:r>
            <a:r>
              <a:rPr sz="907" i="1" spc="-5">
                <a:solidFill>
                  <a:srgbClr val="FFFFFF"/>
                </a:solidFill>
                <a:latin typeface="Calibri"/>
                <a:cs typeface="Calibri"/>
              </a:rPr>
              <a:t>next</a:t>
            </a:r>
            <a:r>
              <a:rPr sz="907" i="1" spc="14">
                <a:solidFill>
                  <a:srgbClr val="FFFFFF"/>
                </a:solidFill>
                <a:latin typeface="Calibri"/>
                <a:cs typeface="Calibri"/>
              </a:rPr>
              <a:t> </a:t>
            </a:r>
            <a:r>
              <a:rPr sz="907" i="1" spc="-5">
                <a:solidFill>
                  <a:srgbClr val="FFFFFF"/>
                </a:solidFill>
                <a:latin typeface="Calibri"/>
                <a:cs typeface="Calibri"/>
              </a:rPr>
              <a:t>level</a:t>
            </a:r>
            <a:r>
              <a:rPr sz="907" i="1" spc="5">
                <a:solidFill>
                  <a:srgbClr val="FFFFFF"/>
                </a:solidFill>
                <a:latin typeface="Calibri"/>
                <a:cs typeface="Calibri"/>
              </a:rPr>
              <a:t> </a:t>
            </a:r>
            <a:r>
              <a:rPr sz="907" i="1">
                <a:solidFill>
                  <a:srgbClr val="FFFFFF"/>
                </a:solidFill>
                <a:latin typeface="Calibri"/>
                <a:cs typeface="Calibri"/>
              </a:rPr>
              <a:t>of</a:t>
            </a:r>
            <a:r>
              <a:rPr sz="907" i="1" spc="9">
                <a:solidFill>
                  <a:srgbClr val="FFFFFF"/>
                </a:solidFill>
                <a:latin typeface="Calibri"/>
                <a:cs typeface="Calibri"/>
              </a:rPr>
              <a:t> </a:t>
            </a:r>
            <a:r>
              <a:rPr sz="907" i="1" spc="-5">
                <a:solidFill>
                  <a:srgbClr val="FFFFFF"/>
                </a:solidFill>
                <a:latin typeface="Calibri"/>
                <a:cs typeface="Calibri"/>
              </a:rPr>
              <a:t>successful</a:t>
            </a:r>
            <a:r>
              <a:rPr sz="907" i="1">
                <a:solidFill>
                  <a:srgbClr val="FFFFFF"/>
                </a:solidFill>
                <a:latin typeface="Calibri"/>
                <a:cs typeface="Calibri"/>
              </a:rPr>
              <a:t> </a:t>
            </a:r>
            <a:r>
              <a:rPr sz="907" i="1" spc="-5">
                <a:solidFill>
                  <a:srgbClr val="FFFFFF"/>
                </a:solidFill>
                <a:latin typeface="Calibri"/>
                <a:cs typeface="Calibri"/>
              </a:rPr>
              <a:t>performance</a:t>
            </a:r>
            <a:endParaRPr sz="907">
              <a:latin typeface="Calibri"/>
              <a:cs typeface="Calibri"/>
            </a:endParaRPr>
          </a:p>
        </p:txBody>
      </p:sp>
      <p:pic>
        <p:nvPicPr>
          <p:cNvPr id="4" name="Picture 3">
            <a:extLst>
              <a:ext uri="{FF2B5EF4-FFF2-40B4-BE49-F238E27FC236}">
                <a16:creationId xmlns:a16="http://schemas.microsoft.com/office/drawing/2014/main" id="{B2F2B0E9-97C1-4414-810E-CCB1A59D7DF2}"/>
              </a:ext>
            </a:extLst>
          </p:cNvPr>
          <p:cNvPicPr>
            <a:picLocks noChangeAspect="1"/>
          </p:cNvPicPr>
          <p:nvPr/>
        </p:nvPicPr>
        <p:blipFill>
          <a:blip r:embed="rId2"/>
          <a:stretch>
            <a:fillRect/>
          </a:stretch>
        </p:blipFill>
        <p:spPr>
          <a:xfrm>
            <a:off x="561000" y="378142"/>
            <a:ext cx="1537436" cy="1433788"/>
          </a:xfrm>
          <a:prstGeom prst="rect">
            <a:avLst/>
          </a:prstGeom>
        </p:spPr>
      </p:pic>
      <p:sp>
        <p:nvSpPr>
          <p:cNvPr id="6" name="TextBox 5">
            <a:extLst>
              <a:ext uri="{FF2B5EF4-FFF2-40B4-BE49-F238E27FC236}">
                <a16:creationId xmlns:a16="http://schemas.microsoft.com/office/drawing/2014/main" id="{F4B1621F-E296-4102-97FA-97DE78FE32FF}"/>
              </a:ext>
            </a:extLst>
          </p:cNvPr>
          <p:cNvSpPr txBox="1"/>
          <p:nvPr/>
        </p:nvSpPr>
        <p:spPr>
          <a:xfrm>
            <a:off x="3539365" y="491259"/>
            <a:ext cx="4849731" cy="985526"/>
          </a:xfrm>
          <a:prstGeom prst="rect">
            <a:avLst/>
          </a:prstGeom>
          <a:noFill/>
        </p:spPr>
        <p:txBody>
          <a:bodyPr wrap="square">
            <a:spAutoFit/>
          </a:bodyPr>
          <a:lstStyle/>
          <a:p>
            <a:pPr algn="ctr"/>
            <a:r>
              <a:rPr lang="en-GB" sz="2902">
                <a:latin typeface="Comic Sans MS" panose="030F0702030302020204" pitchFamily="66" charset="0"/>
              </a:rPr>
              <a:t>Sex vs Health vs Relationships vs Science</a:t>
            </a:r>
          </a:p>
        </p:txBody>
      </p:sp>
      <p:sp>
        <p:nvSpPr>
          <p:cNvPr id="8" name="TextBox 7">
            <a:extLst>
              <a:ext uri="{FF2B5EF4-FFF2-40B4-BE49-F238E27FC236}">
                <a16:creationId xmlns:a16="http://schemas.microsoft.com/office/drawing/2014/main" id="{422E24D5-5468-4155-ACF4-EEE83C1F96A8}"/>
              </a:ext>
            </a:extLst>
          </p:cNvPr>
          <p:cNvSpPr txBox="1"/>
          <p:nvPr/>
        </p:nvSpPr>
        <p:spPr>
          <a:xfrm>
            <a:off x="1329718" y="2004452"/>
            <a:ext cx="9464961" cy="3218060"/>
          </a:xfrm>
          <a:prstGeom prst="rect">
            <a:avLst/>
          </a:prstGeom>
          <a:noFill/>
        </p:spPr>
        <p:txBody>
          <a:bodyPr wrap="square">
            <a:spAutoFit/>
          </a:bodyPr>
          <a:lstStyle/>
          <a:p>
            <a:endParaRPr lang="en-GB" sz="1451">
              <a:latin typeface="Comic Sans MS" panose="030F0702030302020204" pitchFamily="66" charset="0"/>
            </a:endParaRPr>
          </a:p>
          <a:p>
            <a:r>
              <a:rPr lang="en-GB" sz="1451">
                <a:latin typeface="Comic Sans MS" panose="030F0702030302020204" pitchFamily="66" charset="0"/>
              </a:rPr>
              <a:t>Which heading would you put the following topics under?</a:t>
            </a:r>
          </a:p>
          <a:p>
            <a:endParaRPr lang="en-GB" sz="1451">
              <a:latin typeface="Comic Sans MS" panose="030F0702030302020204" pitchFamily="66" charset="0"/>
            </a:endParaRPr>
          </a:p>
          <a:p>
            <a:r>
              <a:rPr lang="en-GB" sz="1451">
                <a:latin typeface="Comic Sans MS" panose="030F0702030302020204" pitchFamily="66" charset="0"/>
              </a:rPr>
              <a:t>Periods       </a:t>
            </a:r>
            <a:r>
              <a:rPr lang="en-GB" sz="1451">
                <a:solidFill>
                  <a:srgbClr val="FF0000"/>
                </a:solidFill>
                <a:latin typeface="Comic Sans MS" panose="030F0702030302020204" pitchFamily="66" charset="0"/>
              </a:rPr>
              <a:t>HEALTH (puberty)</a:t>
            </a:r>
          </a:p>
          <a:p>
            <a:r>
              <a:rPr lang="en-GB" sz="1451">
                <a:latin typeface="Comic Sans MS" panose="030F0702030302020204" pitchFamily="66" charset="0"/>
              </a:rPr>
              <a:t>Wet dreams    </a:t>
            </a:r>
            <a:r>
              <a:rPr lang="en-GB" sz="1451">
                <a:solidFill>
                  <a:srgbClr val="FF0000"/>
                </a:solidFill>
                <a:latin typeface="Comic Sans MS" panose="030F0702030302020204" pitchFamily="66" charset="0"/>
              </a:rPr>
              <a:t>HEALTH (puberty)</a:t>
            </a:r>
          </a:p>
          <a:p>
            <a:r>
              <a:rPr lang="en-GB" sz="1451">
                <a:latin typeface="Comic Sans MS" panose="030F0702030302020204" pitchFamily="66" charset="0"/>
              </a:rPr>
              <a:t>Naming parts of the body including genitalia </a:t>
            </a:r>
            <a:r>
              <a:rPr lang="en-GB" sz="1451">
                <a:solidFill>
                  <a:srgbClr val="FF0000"/>
                </a:solidFill>
                <a:latin typeface="Comic Sans MS" panose="030F0702030302020204" pitchFamily="66" charset="0"/>
              </a:rPr>
              <a:t>SCIENCE</a:t>
            </a:r>
          </a:p>
          <a:p>
            <a:r>
              <a:rPr lang="en-GB" sz="1451">
                <a:solidFill>
                  <a:srgbClr val="FF0000"/>
                </a:solidFill>
                <a:latin typeface="Comic Sans MS" panose="030F0702030302020204" pitchFamily="66" charset="0"/>
              </a:rPr>
              <a:t> and HEALTH</a:t>
            </a:r>
          </a:p>
          <a:p>
            <a:endParaRPr lang="en-GB" sz="1451">
              <a:solidFill>
                <a:srgbClr val="FF0000"/>
              </a:solidFill>
              <a:latin typeface="Comic Sans MS" panose="030F0702030302020204" pitchFamily="66" charset="0"/>
            </a:endParaRPr>
          </a:p>
          <a:p>
            <a:r>
              <a:rPr lang="en-GB" sz="1451">
                <a:latin typeface="Comic Sans MS" panose="030F0702030302020204" pitchFamily="66" charset="0"/>
              </a:rPr>
              <a:t>Consent  </a:t>
            </a:r>
            <a:r>
              <a:rPr lang="en-GB" sz="1451">
                <a:solidFill>
                  <a:srgbClr val="FF0000"/>
                </a:solidFill>
                <a:latin typeface="Comic Sans MS" panose="030F0702030302020204" pitchFamily="66" charset="0"/>
              </a:rPr>
              <a:t>RELATIONSHIPS and SEX</a:t>
            </a:r>
          </a:p>
          <a:p>
            <a:r>
              <a:rPr lang="en-GB" sz="1451">
                <a:latin typeface="Comic Sans MS" panose="030F0702030302020204" pitchFamily="66" charset="0"/>
              </a:rPr>
              <a:t>Fancying someone  </a:t>
            </a:r>
            <a:r>
              <a:rPr lang="en-GB" sz="1451">
                <a:solidFill>
                  <a:srgbClr val="FF0000"/>
                </a:solidFill>
                <a:latin typeface="Comic Sans MS" panose="030F0702030302020204" pitchFamily="66" charset="0"/>
              </a:rPr>
              <a:t>RELATIONSHIPS</a:t>
            </a:r>
          </a:p>
          <a:p>
            <a:r>
              <a:rPr lang="en-GB" sz="1451">
                <a:latin typeface="Comic Sans MS" panose="030F0702030302020204" pitchFamily="66" charset="0"/>
              </a:rPr>
              <a:t>How are babies made? </a:t>
            </a:r>
            <a:r>
              <a:rPr lang="en-GB" sz="1451">
                <a:solidFill>
                  <a:srgbClr val="FF0000"/>
                </a:solidFill>
                <a:latin typeface="Comic Sans MS" panose="030F0702030302020204" pitchFamily="66" charset="0"/>
              </a:rPr>
              <a:t>SEX</a:t>
            </a:r>
          </a:p>
          <a:p>
            <a:r>
              <a:rPr lang="en-GB" sz="1451">
                <a:latin typeface="Comic Sans MS" panose="030F0702030302020204" pitchFamily="66" charset="0"/>
              </a:rPr>
              <a:t>Privacy of genitalia </a:t>
            </a:r>
            <a:r>
              <a:rPr lang="en-GB" sz="1451">
                <a:solidFill>
                  <a:srgbClr val="FF0000"/>
                </a:solidFill>
                <a:latin typeface="Comic Sans MS" panose="030F0702030302020204" pitchFamily="66" charset="0"/>
              </a:rPr>
              <a:t>RELATIONSHIPS (safeguarding)</a:t>
            </a:r>
          </a:p>
          <a:p>
            <a:r>
              <a:rPr lang="en-GB" sz="1451">
                <a:latin typeface="Comic Sans MS" panose="030F0702030302020204" pitchFamily="66" charset="0"/>
              </a:rPr>
              <a:t>Human reproduction </a:t>
            </a:r>
            <a:r>
              <a:rPr lang="en-GB" sz="1451">
                <a:solidFill>
                  <a:srgbClr val="FF0000"/>
                </a:solidFill>
                <a:latin typeface="Comic Sans MS" panose="030F0702030302020204" pitchFamily="66" charset="0"/>
              </a:rPr>
              <a:t>sperm and egg are needed to make a baby 						SCIENCE</a:t>
            </a:r>
          </a:p>
        </p:txBody>
      </p:sp>
      <p:sp>
        <p:nvSpPr>
          <p:cNvPr id="10" name="TextBox 9">
            <a:extLst>
              <a:ext uri="{FF2B5EF4-FFF2-40B4-BE49-F238E27FC236}">
                <a16:creationId xmlns:a16="http://schemas.microsoft.com/office/drawing/2014/main" id="{5FF61C47-DE1C-417D-B0CD-FAEB5B6C213B}"/>
              </a:ext>
            </a:extLst>
          </p:cNvPr>
          <p:cNvSpPr txBox="1"/>
          <p:nvPr/>
        </p:nvSpPr>
        <p:spPr>
          <a:xfrm rot="19576084">
            <a:off x="6761676" y="2572256"/>
            <a:ext cx="4227368" cy="929870"/>
          </a:xfrm>
          <a:prstGeom prst="rect">
            <a:avLst/>
          </a:prstGeom>
          <a:noFill/>
        </p:spPr>
        <p:txBody>
          <a:bodyPr wrap="square">
            <a:spAutoFit/>
          </a:bodyPr>
          <a:lstStyle/>
          <a:p>
            <a:r>
              <a:rPr lang="en-GB" sz="1814">
                <a:solidFill>
                  <a:srgbClr val="0070C0"/>
                </a:solidFill>
                <a:latin typeface="Comic Sans MS" panose="030F0702030302020204" pitchFamily="66" charset="0"/>
              </a:rPr>
              <a:t>In your policy, you must clarify what your school does teach and detail a parent’s right to withdraw. </a:t>
            </a:r>
            <a:endParaRPr lang="en-GB" sz="2539">
              <a:latin typeface="Comic Sans MS" panose="030F0702030302020204" pitchFamily="66" charset="0"/>
            </a:endParaRPr>
          </a:p>
        </p:txBody>
      </p:sp>
      <p:pic>
        <p:nvPicPr>
          <p:cNvPr id="3" name="Picture 2" descr="A drawing of a cartoon character&#10;&#10;Description automatically generated">
            <a:extLst>
              <a:ext uri="{FF2B5EF4-FFF2-40B4-BE49-F238E27FC236}">
                <a16:creationId xmlns:a16="http://schemas.microsoft.com/office/drawing/2014/main" id="{5DB3E1B3-9379-4327-B362-2C93F72CCED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877919" y="107816"/>
            <a:ext cx="1773802" cy="666705"/>
          </a:xfrm>
          <a:prstGeom prst="rect">
            <a:avLst/>
          </a:prstGeom>
        </p:spPr>
      </p:pic>
    </p:spTree>
    <p:extLst>
      <p:ext uri="{BB962C8B-B14F-4D97-AF65-F5344CB8AC3E}">
        <p14:creationId xmlns:p14="http://schemas.microsoft.com/office/powerpoint/2010/main" val="70974176"/>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B2F2B0E9-97C1-4414-810E-CCB1A59D7DF2}"/>
              </a:ext>
            </a:extLst>
          </p:cNvPr>
          <p:cNvPicPr>
            <a:picLocks noChangeAspect="1"/>
          </p:cNvPicPr>
          <p:nvPr/>
        </p:nvPicPr>
        <p:blipFill>
          <a:blip r:embed="rId2"/>
          <a:stretch>
            <a:fillRect/>
          </a:stretch>
        </p:blipFill>
        <p:spPr>
          <a:xfrm>
            <a:off x="278235" y="416192"/>
            <a:ext cx="1695450" cy="1581150"/>
          </a:xfrm>
          <a:prstGeom prst="rect">
            <a:avLst/>
          </a:prstGeom>
        </p:spPr>
      </p:pic>
      <p:sp>
        <p:nvSpPr>
          <p:cNvPr id="3" name="TextBox 2"/>
          <p:cNvSpPr txBox="1"/>
          <p:nvPr/>
        </p:nvSpPr>
        <p:spPr>
          <a:xfrm>
            <a:off x="2534193" y="718457"/>
            <a:ext cx="7511143" cy="5940088"/>
          </a:xfrm>
          <a:prstGeom prst="rect">
            <a:avLst/>
          </a:prstGeom>
          <a:noFill/>
        </p:spPr>
        <p:txBody>
          <a:bodyPr wrap="square" rtlCol="0">
            <a:spAutoFit/>
          </a:bodyPr>
          <a:lstStyle/>
          <a:p>
            <a:r>
              <a:rPr lang="en-GB" sz="2000" b="1">
                <a:latin typeface="Comic Sans MS" panose="030F0702030302020204" pitchFamily="66" charset="0"/>
              </a:rPr>
              <a:t>Sex Education </a:t>
            </a:r>
            <a:r>
              <a:rPr lang="en-GB" sz="2000">
                <a:latin typeface="Comic Sans MS" panose="030F0702030302020204" pitchFamily="66" charset="0"/>
              </a:rPr>
              <a:t>is not compulsory in primary schools. The national curriculum for science also includes content in related areas such as the main external body parts and reproduction in some plants and animals.</a:t>
            </a:r>
          </a:p>
          <a:p>
            <a:endParaRPr lang="en-GB" sz="2000">
              <a:latin typeface="Comic Sans MS" panose="030F0702030302020204" pitchFamily="66" charset="0"/>
            </a:endParaRPr>
          </a:p>
          <a:p>
            <a:r>
              <a:rPr lang="en-GB" sz="2000">
                <a:latin typeface="Comic Sans MS" panose="030F0702030302020204" pitchFamily="66" charset="0"/>
              </a:rPr>
              <a:t>Parents have the right to withdraw their child from sex education lessons that are outside of the science curriculum.</a:t>
            </a:r>
          </a:p>
          <a:p>
            <a:endParaRPr lang="en-GB" sz="2000" b="1">
              <a:latin typeface="Comic Sans MS" panose="030F0702030302020204" pitchFamily="66" charset="0"/>
            </a:endParaRPr>
          </a:p>
          <a:p>
            <a:r>
              <a:rPr lang="en-GB" sz="2000">
                <a:latin typeface="Comic Sans MS" panose="030F0702030302020204" pitchFamily="66" charset="0"/>
              </a:rPr>
              <a:t>Your school should detail if they do or do not teach sex education, beyond the primary science national curriculum within their PSHE/RSE policy.</a:t>
            </a:r>
          </a:p>
          <a:p>
            <a:endParaRPr lang="en-GB" sz="2000">
              <a:latin typeface="Comic Sans MS" panose="030F0702030302020204" pitchFamily="66" charset="0"/>
            </a:endParaRPr>
          </a:p>
          <a:p>
            <a:r>
              <a:rPr lang="en-GB" sz="2000">
                <a:latin typeface="Comic Sans MS" panose="030F0702030302020204" pitchFamily="66" charset="0"/>
              </a:rPr>
              <a:t>The </a:t>
            </a:r>
            <a:r>
              <a:rPr lang="en-GB" sz="2000" err="1">
                <a:latin typeface="Comic Sans MS" panose="030F0702030302020204" pitchFamily="66" charset="0"/>
              </a:rPr>
              <a:t>DfE</a:t>
            </a:r>
            <a:r>
              <a:rPr lang="en-GB" sz="2000">
                <a:latin typeface="Comic Sans MS" panose="030F0702030302020204" pitchFamily="66" charset="0"/>
              </a:rPr>
              <a:t> recommends that all primary schools should have a sex education programme tailored to the age and physical and emotional maturity of the pupils, drawing on knowledge of the human life cycle set out in the NC Science, how a baby is conceived and born. (Guidance p23 para 67).</a:t>
            </a:r>
          </a:p>
          <a:p>
            <a:endParaRPr lang="en-GB" sz="2000">
              <a:latin typeface="Comic Sans MS" panose="030F0702030302020204" pitchFamily="66" charset="0"/>
            </a:endParaRPr>
          </a:p>
          <a:p>
            <a:endParaRPr lang="en-GB" sz="2000">
              <a:latin typeface="Comic Sans MS" panose="030F0702030302020204" pitchFamily="66" charset="0"/>
            </a:endParaRPr>
          </a:p>
        </p:txBody>
      </p:sp>
      <p:pic>
        <p:nvPicPr>
          <p:cNvPr id="5" name="Picture 4" descr="A drawing of a cartoon character&#10;&#10;Description automatically generated">
            <a:extLst>
              <a:ext uri="{FF2B5EF4-FFF2-40B4-BE49-F238E27FC236}">
                <a16:creationId xmlns:a16="http://schemas.microsoft.com/office/drawing/2014/main" id="{109275E1-E940-4AE7-81DC-E4D6ECE8F45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877919" y="107816"/>
            <a:ext cx="1773802" cy="666705"/>
          </a:xfrm>
          <a:prstGeom prst="rect">
            <a:avLst/>
          </a:prstGeom>
        </p:spPr>
      </p:pic>
    </p:spTree>
    <p:extLst>
      <p:ext uri="{BB962C8B-B14F-4D97-AF65-F5344CB8AC3E}">
        <p14:creationId xmlns:p14="http://schemas.microsoft.com/office/powerpoint/2010/main" val="2772529485"/>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B2F2B0E9-97C1-4414-810E-CCB1A59D7DF2}"/>
              </a:ext>
            </a:extLst>
          </p:cNvPr>
          <p:cNvPicPr>
            <a:picLocks noChangeAspect="1"/>
          </p:cNvPicPr>
          <p:nvPr/>
        </p:nvPicPr>
        <p:blipFill>
          <a:blip r:embed="rId2"/>
          <a:stretch>
            <a:fillRect/>
          </a:stretch>
        </p:blipFill>
        <p:spPr>
          <a:xfrm>
            <a:off x="278235" y="416192"/>
            <a:ext cx="1695450" cy="1581150"/>
          </a:xfrm>
          <a:prstGeom prst="rect">
            <a:avLst/>
          </a:prstGeom>
        </p:spPr>
      </p:pic>
      <p:sp>
        <p:nvSpPr>
          <p:cNvPr id="3" name="TextBox 2"/>
          <p:cNvSpPr txBox="1"/>
          <p:nvPr/>
        </p:nvSpPr>
        <p:spPr>
          <a:xfrm>
            <a:off x="2847704" y="1004565"/>
            <a:ext cx="6910251" cy="5078313"/>
          </a:xfrm>
          <a:prstGeom prst="rect">
            <a:avLst/>
          </a:prstGeom>
          <a:noFill/>
        </p:spPr>
        <p:txBody>
          <a:bodyPr wrap="square" rtlCol="0">
            <a:spAutoFit/>
          </a:bodyPr>
          <a:lstStyle/>
          <a:p>
            <a:pPr algn="ctr"/>
            <a:r>
              <a:rPr lang="en-GB" sz="3600">
                <a:latin typeface="Comic Sans MS" panose="030F0702030302020204" pitchFamily="66" charset="0"/>
              </a:rPr>
              <a:t>Teaching about puberty is NOT sex education!</a:t>
            </a:r>
          </a:p>
          <a:p>
            <a:pPr algn="ctr"/>
            <a:endParaRPr lang="en-GB" sz="3600">
              <a:latin typeface="Comic Sans MS" panose="030F0702030302020204" pitchFamily="66" charset="0"/>
            </a:endParaRPr>
          </a:p>
          <a:p>
            <a:pPr algn="ctr"/>
            <a:endParaRPr lang="en-GB" sz="3600">
              <a:latin typeface="Comic Sans MS" panose="030F0702030302020204" pitchFamily="66" charset="0"/>
            </a:endParaRPr>
          </a:p>
          <a:p>
            <a:pPr algn="ctr"/>
            <a:r>
              <a:rPr lang="en-GB" sz="3600">
                <a:latin typeface="Comic Sans MS" panose="030F0702030302020204" pitchFamily="66" charset="0"/>
              </a:rPr>
              <a:t>We are in the process of producing a separate CPD session to support sex education lessons in primary schools.</a:t>
            </a:r>
          </a:p>
        </p:txBody>
      </p:sp>
      <p:pic>
        <p:nvPicPr>
          <p:cNvPr id="5" name="Picture 4" descr="A drawing of a cartoon character&#10;&#10;Description automatically generated">
            <a:extLst>
              <a:ext uri="{FF2B5EF4-FFF2-40B4-BE49-F238E27FC236}">
                <a16:creationId xmlns:a16="http://schemas.microsoft.com/office/drawing/2014/main" id="{59E7DEC5-7227-4536-BCDF-3569681335A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877919" y="86940"/>
            <a:ext cx="1773802" cy="666705"/>
          </a:xfrm>
          <a:prstGeom prst="rect">
            <a:avLst/>
          </a:prstGeom>
        </p:spPr>
      </p:pic>
    </p:spTree>
    <p:extLst>
      <p:ext uri="{BB962C8B-B14F-4D97-AF65-F5344CB8AC3E}">
        <p14:creationId xmlns:p14="http://schemas.microsoft.com/office/powerpoint/2010/main" val="111318512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B2F2B0E9-97C1-4414-810E-CCB1A59D7DF2}"/>
              </a:ext>
            </a:extLst>
          </p:cNvPr>
          <p:cNvPicPr>
            <a:picLocks noChangeAspect="1"/>
          </p:cNvPicPr>
          <p:nvPr/>
        </p:nvPicPr>
        <p:blipFill>
          <a:blip r:embed="rId2"/>
          <a:stretch>
            <a:fillRect/>
          </a:stretch>
        </p:blipFill>
        <p:spPr>
          <a:xfrm>
            <a:off x="278235" y="416192"/>
            <a:ext cx="1695450" cy="1581150"/>
          </a:xfrm>
          <a:prstGeom prst="rect">
            <a:avLst/>
          </a:prstGeom>
        </p:spPr>
      </p:pic>
      <p:sp>
        <p:nvSpPr>
          <p:cNvPr id="3" name="TextBox 2"/>
          <p:cNvSpPr txBox="1"/>
          <p:nvPr/>
        </p:nvSpPr>
        <p:spPr>
          <a:xfrm>
            <a:off x="2286000" y="248195"/>
            <a:ext cx="9653452" cy="6709529"/>
          </a:xfrm>
          <a:prstGeom prst="rect">
            <a:avLst/>
          </a:prstGeom>
          <a:noFill/>
        </p:spPr>
        <p:txBody>
          <a:bodyPr wrap="square" rtlCol="0">
            <a:spAutoFit/>
          </a:bodyPr>
          <a:lstStyle/>
          <a:p>
            <a:r>
              <a:rPr lang="en-GB" sz="3000" b="1">
                <a:latin typeface="Comic Sans MS" panose="030F0702030302020204" pitchFamily="66" charset="0"/>
              </a:rPr>
              <a:t>Good Practice</a:t>
            </a:r>
          </a:p>
          <a:p>
            <a:endParaRPr lang="en-GB" sz="2000">
              <a:latin typeface="Comic Sans MS" panose="030F0702030302020204" pitchFamily="66" charset="0"/>
            </a:endParaRPr>
          </a:p>
          <a:p>
            <a:pPr marL="342900" indent="-342900">
              <a:buFont typeface="Arial" panose="020B0604020202020204" pitchFamily="34" charset="0"/>
              <a:buChar char="•"/>
            </a:pPr>
            <a:r>
              <a:rPr lang="en-GB" sz="2000">
                <a:latin typeface="Comic Sans MS" panose="030F0702030302020204" pitchFamily="66" charset="0"/>
              </a:rPr>
              <a:t>Teach in mixed gender groups, Year 5 and above.</a:t>
            </a:r>
          </a:p>
          <a:p>
            <a:pPr marL="342900" indent="-342900">
              <a:buFont typeface="Arial" panose="020B0604020202020204" pitchFamily="34" charset="0"/>
              <a:buChar char="•"/>
            </a:pPr>
            <a:endParaRPr lang="en-GB" sz="2000">
              <a:latin typeface="Comic Sans MS" panose="030F0702030302020204" pitchFamily="66" charset="0"/>
            </a:endParaRPr>
          </a:p>
          <a:p>
            <a:pPr marL="342900" indent="-342900">
              <a:buFont typeface="Arial" panose="020B0604020202020204" pitchFamily="34" charset="0"/>
              <a:buChar char="•"/>
            </a:pPr>
            <a:r>
              <a:rPr lang="en-GB" sz="2000">
                <a:solidFill>
                  <a:schemeClr val="tx1"/>
                </a:solidFill>
                <a:latin typeface="Comic Sans MS" panose="030F0702030302020204" pitchFamily="66" charset="0"/>
              </a:rPr>
              <a:t>Use medically correct language to accurately describe human anatomy, including genitalia (e.g. vulva, vagina, penis, testicles, foreskin). Please see the PSHE Association guidance document of appropriate vocabulary. Add link</a:t>
            </a:r>
            <a:endParaRPr lang="en-GB" sz="2000">
              <a:latin typeface="Comic Sans MS" panose="030F0702030302020204" pitchFamily="66" charset="0"/>
            </a:endParaRPr>
          </a:p>
          <a:p>
            <a:pPr marL="342900" indent="-342900">
              <a:buFont typeface="Arial" panose="020B0604020202020204" pitchFamily="34" charset="0"/>
              <a:buChar char="•"/>
            </a:pPr>
            <a:endParaRPr lang="en-GB" sz="2000">
              <a:latin typeface="Comic Sans MS" panose="030F0702030302020204" pitchFamily="66" charset="0"/>
            </a:endParaRPr>
          </a:p>
          <a:p>
            <a:pPr marL="342900" indent="-342900">
              <a:buFont typeface="Arial" panose="020B0604020202020204" pitchFamily="34" charset="0"/>
              <a:buChar char="•"/>
            </a:pPr>
            <a:r>
              <a:rPr lang="en-GB" sz="2000">
                <a:latin typeface="Comic Sans MS" panose="030F0702030302020204" pitchFamily="66" charset="0"/>
              </a:rPr>
              <a:t>Try to ensure content is taught before the onset of puberty.</a:t>
            </a:r>
          </a:p>
          <a:p>
            <a:pPr marL="342900" indent="-342900">
              <a:buFont typeface="Arial" panose="020B0604020202020204" pitchFamily="34" charset="0"/>
              <a:buChar char="•"/>
            </a:pPr>
            <a:endParaRPr lang="en-GB" sz="2000">
              <a:latin typeface="Comic Sans MS" panose="030F0702030302020204" pitchFamily="66" charset="0"/>
            </a:endParaRPr>
          </a:p>
          <a:p>
            <a:pPr marL="342900" indent="-342900">
              <a:buFont typeface="Arial" panose="020B0604020202020204" pitchFamily="34" charset="0"/>
              <a:buChar char="•"/>
            </a:pPr>
            <a:r>
              <a:rPr lang="en-GB" sz="2000">
                <a:latin typeface="Comic Sans MS" panose="030F0702030302020204" pitchFamily="66" charset="0"/>
              </a:rPr>
              <a:t>Ensure pupils have the opportunity to ask questions during, after and beyond the lesson.</a:t>
            </a:r>
          </a:p>
          <a:p>
            <a:pPr marL="342900" indent="-342900">
              <a:buFont typeface="Arial" panose="020B0604020202020204" pitchFamily="34" charset="0"/>
              <a:buChar char="•"/>
            </a:pPr>
            <a:endParaRPr lang="en-GB" sz="2000">
              <a:latin typeface="Comic Sans MS" panose="030F0702030302020204" pitchFamily="66" charset="0"/>
            </a:endParaRPr>
          </a:p>
          <a:p>
            <a:pPr marL="342900" lvl="0" indent="-342900">
              <a:buFont typeface="Arial" panose="020B0604020202020204" pitchFamily="34" charset="0"/>
              <a:buChar char="•"/>
            </a:pPr>
            <a:r>
              <a:rPr lang="en-GB" sz="2000">
                <a:solidFill>
                  <a:schemeClr val="tx1"/>
                </a:solidFill>
                <a:latin typeface="Comic Sans MS" panose="030F0702030302020204" pitchFamily="66" charset="0"/>
              </a:rPr>
              <a:t>Give pupils opportunities to handle relevant objects (e.g. period products, deodorant) and time to ask questions about them.</a:t>
            </a:r>
          </a:p>
          <a:p>
            <a:pPr marL="342900" indent="-342900">
              <a:buFont typeface="Arial" panose="020B0604020202020204" pitchFamily="34" charset="0"/>
              <a:buChar char="•"/>
            </a:pPr>
            <a:endParaRPr lang="en-GB" sz="2000">
              <a:latin typeface="Comic Sans MS" panose="030F0702030302020204" pitchFamily="66" charset="0"/>
            </a:endParaRPr>
          </a:p>
          <a:p>
            <a:pPr marL="342900" lvl="0" indent="-342900">
              <a:buFont typeface="Arial" panose="020B0604020202020204" pitchFamily="34" charset="0"/>
              <a:buChar char="•"/>
            </a:pPr>
            <a:r>
              <a:rPr lang="en-GB" sz="2000">
                <a:solidFill>
                  <a:schemeClr val="tx1"/>
                </a:solidFill>
                <a:latin typeface="Comic Sans MS" panose="030F0702030302020204" pitchFamily="66" charset="0"/>
              </a:rPr>
              <a:t>You may want to avoid referring to menstrual products as ‘sanitary’ or ‘hygiene’ products as it could give the impression that periods are dirty.</a:t>
            </a:r>
          </a:p>
          <a:p>
            <a:pPr marL="342900" lvl="0" indent="-342900">
              <a:buFont typeface="Arial" panose="020B0604020202020204" pitchFamily="34" charset="0"/>
              <a:buChar char="•"/>
            </a:pPr>
            <a:endParaRPr lang="en-GB" sz="2000">
              <a:latin typeface="Comic Sans MS" panose="030F0702030302020204" pitchFamily="66" charset="0"/>
            </a:endParaRPr>
          </a:p>
          <a:p>
            <a:pPr marL="342900" lvl="0" indent="-342900">
              <a:buFont typeface="Arial" panose="020B0604020202020204" pitchFamily="34" charset="0"/>
              <a:buChar char="•"/>
            </a:pPr>
            <a:r>
              <a:rPr lang="en-GB" sz="2000">
                <a:solidFill>
                  <a:schemeClr val="tx1"/>
                </a:solidFill>
                <a:latin typeface="Comic Sans MS" panose="030F0702030302020204" pitchFamily="66" charset="0"/>
              </a:rPr>
              <a:t>Use third person examples and not personal experiences.</a:t>
            </a:r>
          </a:p>
          <a:p>
            <a:endParaRPr lang="en-GB" sz="2000">
              <a:latin typeface="Comic Sans MS" panose="030F0702030302020204" pitchFamily="66" charset="0"/>
            </a:endParaRPr>
          </a:p>
        </p:txBody>
      </p:sp>
      <p:pic>
        <p:nvPicPr>
          <p:cNvPr id="5" name="Picture 4" descr="A drawing of a cartoon character&#10;&#10;Description automatically generated">
            <a:extLst>
              <a:ext uri="{FF2B5EF4-FFF2-40B4-BE49-F238E27FC236}">
                <a16:creationId xmlns:a16="http://schemas.microsoft.com/office/drawing/2014/main" id="{3E1DF874-0475-4FE1-AB37-AB145A2DB8C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996982" y="417379"/>
            <a:ext cx="1773802" cy="666705"/>
          </a:xfrm>
          <a:prstGeom prst="rect">
            <a:avLst/>
          </a:prstGeom>
        </p:spPr>
      </p:pic>
    </p:spTree>
    <p:extLst>
      <p:ext uri="{BB962C8B-B14F-4D97-AF65-F5344CB8AC3E}">
        <p14:creationId xmlns:p14="http://schemas.microsoft.com/office/powerpoint/2010/main" val="361518000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1521466" y="6355195"/>
            <a:ext cx="9013865" cy="290807"/>
          </a:xfrm>
          <a:prstGeom prst="rect">
            <a:avLst/>
          </a:prstGeom>
        </p:spPr>
        <p:txBody>
          <a:bodyPr vert="horz" wrap="square" lIns="0" tIns="11516" rIns="0" bIns="0" rtlCol="0">
            <a:spAutoFit/>
          </a:bodyPr>
          <a:lstStyle/>
          <a:p>
            <a:pPr marL="576" algn="ctr">
              <a:spcBef>
                <a:spcPts val="91"/>
              </a:spcBef>
            </a:pPr>
            <a:r>
              <a:rPr sz="907" b="1" i="1" spc="-5">
                <a:solidFill>
                  <a:srgbClr val="FFFFFF"/>
                </a:solidFill>
                <a:latin typeface="Calibri"/>
                <a:cs typeface="Calibri"/>
              </a:rPr>
              <a:t>Rotherham School Improvement Partnership</a:t>
            </a:r>
            <a:r>
              <a:rPr sz="907" b="1" i="1" spc="5">
                <a:solidFill>
                  <a:srgbClr val="FFFFFF"/>
                </a:solidFill>
                <a:latin typeface="Calibri"/>
                <a:cs typeface="Calibri"/>
              </a:rPr>
              <a:t> </a:t>
            </a:r>
            <a:r>
              <a:rPr sz="907" b="1" i="1" spc="-5">
                <a:solidFill>
                  <a:srgbClr val="FFFFFF"/>
                </a:solidFill>
                <a:latin typeface="Calibri"/>
                <a:cs typeface="Calibri"/>
              </a:rPr>
              <a:t>Mission:</a:t>
            </a:r>
            <a:endParaRPr sz="907">
              <a:latin typeface="Calibri"/>
              <a:cs typeface="Calibri"/>
            </a:endParaRPr>
          </a:p>
          <a:p>
            <a:pPr algn="ctr">
              <a:spcBef>
                <a:spcPts val="23"/>
              </a:spcBef>
            </a:pPr>
            <a:r>
              <a:rPr sz="907" i="1" spc="-5">
                <a:solidFill>
                  <a:srgbClr val="FFFFFF"/>
                </a:solidFill>
                <a:latin typeface="Calibri"/>
                <a:cs typeface="Calibri"/>
              </a:rPr>
              <a:t>all</a:t>
            </a:r>
            <a:r>
              <a:rPr sz="907" i="1" spc="9">
                <a:solidFill>
                  <a:srgbClr val="FFFFFF"/>
                </a:solidFill>
                <a:latin typeface="Calibri"/>
                <a:cs typeface="Calibri"/>
              </a:rPr>
              <a:t> </a:t>
            </a:r>
            <a:r>
              <a:rPr sz="907" i="1" spc="-5">
                <a:solidFill>
                  <a:srgbClr val="FFFFFF"/>
                </a:solidFill>
                <a:latin typeface="Calibri"/>
                <a:cs typeface="Calibri"/>
              </a:rPr>
              <a:t>students</a:t>
            </a:r>
            <a:r>
              <a:rPr sz="907" i="1" spc="5">
                <a:solidFill>
                  <a:srgbClr val="FFFFFF"/>
                </a:solidFill>
                <a:latin typeface="Calibri"/>
                <a:cs typeface="Calibri"/>
              </a:rPr>
              <a:t> </a:t>
            </a:r>
            <a:r>
              <a:rPr sz="907" i="1" spc="-5">
                <a:solidFill>
                  <a:srgbClr val="FFFFFF"/>
                </a:solidFill>
                <a:latin typeface="Calibri"/>
                <a:cs typeface="Calibri"/>
              </a:rPr>
              <a:t>making</a:t>
            </a:r>
            <a:r>
              <a:rPr sz="907" i="1" spc="9">
                <a:solidFill>
                  <a:srgbClr val="FFFFFF"/>
                </a:solidFill>
                <a:latin typeface="Calibri"/>
                <a:cs typeface="Calibri"/>
              </a:rPr>
              <a:t> </a:t>
            </a:r>
            <a:r>
              <a:rPr sz="907" i="1">
                <a:solidFill>
                  <a:srgbClr val="FFFFFF"/>
                </a:solidFill>
                <a:latin typeface="Calibri"/>
                <a:cs typeface="Calibri"/>
              </a:rPr>
              <a:t>at</a:t>
            </a:r>
            <a:r>
              <a:rPr sz="907" i="1" spc="9">
                <a:solidFill>
                  <a:srgbClr val="FFFFFF"/>
                </a:solidFill>
                <a:latin typeface="Calibri"/>
                <a:cs typeface="Calibri"/>
              </a:rPr>
              <a:t> </a:t>
            </a:r>
            <a:r>
              <a:rPr sz="907" i="1" spc="-5">
                <a:solidFill>
                  <a:srgbClr val="FFFFFF"/>
                </a:solidFill>
                <a:latin typeface="Calibri"/>
                <a:cs typeface="Calibri"/>
              </a:rPr>
              <a:t>least</a:t>
            </a:r>
            <a:r>
              <a:rPr sz="907" i="1" spc="9">
                <a:solidFill>
                  <a:srgbClr val="FFFFFF"/>
                </a:solidFill>
                <a:latin typeface="Calibri"/>
                <a:cs typeface="Calibri"/>
              </a:rPr>
              <a:t> </a:t>
            </a:r>
            <a:r>
              <a:rPr sz="907" i="1" spc="-5">
                <a:solidFill>
                  <a:srgbClr val="FFFFFF"/>
                </a:solidFill>
                <a:latin typeface="Calibri"/>
                <a:cs typeface="Calibri"/>
              </a:rPr>
              <a:t>good</a:t>
            </a:r>
            <a:r>
              <a:rPr sz="907" i="1" spc="9">
                <a:solidFill>
                  <a:srgbClr val="FFFFFF"/>
                </a:solidFill>
                <a:latin typeface="Calibri"/>
                <a:cs typeface="Calibri"/>
              </a:rPr>
              <a:t> </a:t>
            </a:r>
            <a:r>
              <a:rPr sz="907" i="1" spc="-5">
                <a:solidFill>
                  <a:srgbClr val="FFFFFF"/>
                </a:solidFill>
                <a:latin typeface="Calibri"/>
                <a:cs typeface="Calibri"/>
              </a:rPr>
              <a:t>progress;</a:t>
            </a:r>
            <a:r>
              <a:rPr sz="907" i="1" spc="9">
                <a:solidFill>
                  <a:srgbClr val="FFFFFF"/>
                </a:solidFill>
                <a:latin typeface="Calibri"/>
                <a:cs typeface="Calibri"/>
              </a:rPr>
              <a:t> </a:t>
            </a:r>
            <a:r>
              <a:rPr sz="907" i="1">
                <a:solidFill>
                  <a:srgbClr val="FFFFFF"/>
                </a:solidFill>
                <a:latin typeface="Calibri"/>
                <a:cs typeface="Calibri"/>
              </a:rPr>
              <a:t>no</a:t>
            </a:r>
            <a:r>
              <a:rPr sz="907" i="1" spc="5">
                <a:solidFill>
                  <a:srgbClr val="FFFFFF"/>
                </a:solidFill>
                <a:latin typeface="Calibri"/>
                <a:cs typeface="Calibri"/>
              </a:rPr>
              <a:t> </a:t>
            </a:r>
            <a:r>
              <a:rPr sz="907" i="1" spc="-5">
                <a:solidFill>
                  <a:srgbClr val="FFFFFF"/>
                </a:solidFill>
                <a:latin typeface="Calibri"/>
                <a:cs typeface="Calibri"/>
              </a:rPr>
              <a:t>underperforming</a:t>
            </a:r>
            <a:r>
              <a:rPr sz="907" i="1" spc="14">
                <a:solidFill>
                  <a:srgbClr val="FFFFFF"/>
                </a:solidFill>
                <a:latin typeface="Calibri"/>
                <a:cs typeface="Calibri"/>
              </a:rPr>
              <a:t> </a:t>
            </a:r>
            <a:r>
              <a:rPr sz="907" i="1" spc="-5">
                <a:solidFill>
                  <a:srgbClr val="FFFFFF"/>
                </a:solidFill>
                <a:latin typeface="Calibri"/>
                <a:cs typeface="Calibri"/>
              </a:rPr>
              <a:t>cohorts;</a:t>
            </a:r>
            <a:r>
              <a:rPr sz="907" i="1" spc="14">
                <a:solidFill>
                  <a:srgbClr val="FFFFFF"/>
                </a:solidFill>
                <a:latin typeface="Calibri"/>
                <a:cs typeface="Calibri"/>
              </a:rPr>
              <a:t> </a:t>
            </a:r>
            <a:r>
              <a:rPr sz="907" i="1" spc="-5">
                <a:solidFill>
                  <a:srgbClr val="FFFFFF"/>
                </a:solidFill>
                <a:latin typeface="Calibri"/>
                <a:cs typeface="Calibri"/>
              </a:rPr>
              <a:t>all</a:t>
            </a:r>
            <a:r>
              <a:rPr sz="907" i="1" spc="14">
                <a:solidFill>
                  <a:srgbClr val="FFFFFF"/>
                </a:solidFill>
                <a:latin typeface="Calibri"/>
                <a:cs typeface="Calibri"/>
              </a:rPr>
              <a:t> </a:t>
            </a:r>
            <a:r>
              <a:rPr sz="907" i="1" spc="-5">
                <a:solidFill>
                  <a:srgbClr val="FFFFFF"/>
                </a:solidFill>
                <a:latin typeface="Calibri"/>
                <a:cs typeface="Calibri"/>
              </a:rPr>
              <a:t>teachers</a:t>
            </a:r>
            <a:r>
              <a:rPr sz="907" i="1" spc="9">
                <a:solidFill>
                  <a:srgbClr val="FFFFFF"/>
                </a:solidFill>
                <a:latin typeface="Calibri"/>
                <a:cs typeface="Calibri"/>
              </a:rPr>
              <a:t> </a:t>
            </a:r>
            <a:r>
              <a:rPr sz="907" i="1" spc="-5">
                <a:solidFill>
                  <a:srgbClr val="FFFFFF"/>
                </a:solidFill>
                <a:latin typeface="Calibri"/>
                <a:cs typeface="Calibri"/>
              </a:rPr>
              <a:t>delivering</a:t>
            </a:r>
            <a:r>
              <a:rPr sz="907" i="1" spc="14">
                <a:solidFill>
                  <a:srgbClr val="FFFFFF"/>
                </a:solidFill>
                <a:latin typeface="Calibri"/>
                <a:cs typeface="Calibri"/>
              </a:rPr>
              <a:t> </a:t>
            </a:r>
            <a:r>
              <a:rPr sz="907" i="1">
                <a:solidFill>
                  <a:srgbClr val="FFFFFF"/>
                </a:solidFill>
                <a:latin typeface="Calibri"/>
                <a:cs typeface="Calibri"/>
              </a:rPr>
              <a:t>at</a:t>
            </a:r>
            <a:r>
              <a:rPr sz="907" i="1" spc="9">
                <a:solidFill>
                  <a:srgbClr val="FFFFFF"/>
                </a:solidFill>
                <a:latin typeface="Calibri"/>
                <a:cs typeface="Calibri"/>
              </a:rPr>
              <a:t> </a:t>
            </a:r>
            <a:r>
              <a:rPr sz="907" i="1" spc="-5">
                <a:solidFill>
                  <a:srgbClr val="FFFFFF"/>
                </a:solidFill>
                <a:latin typeface="Calibri"/>
                <a:cs typeface="Calibri"/>
              </a:rPr>
              <a:t>least</a:t>
            </a:r>
            <a:r>
              <a:rPr sz="907" i="1" spc="14">
                <a:solidFill>
                  <a:srgbClr val="FFFFFF"/>
                </a:solidFill>
                <a:latin typeface="Calibri"/>
                <a:cs typeface="Calibri"/>
              </a:rPr>
              <a:t> </a:t>
            </a:r>
            <a:r>
              <a:rPr sz="907" i="1" spc="-5">
                <a:solidFill>
                  <a:srgbClr val="FFFFFF"/>
                </a:solidFill>
                <a:latin typeface="Calibri"/>
                <a:cs typeface="Calibri"/>
              </a:rPr>
              <a:t>good</a:t>
            </a:r>
            <a:r>
              <a:rPr sz="907" i="1" spc="9">
                <a:solidFill>
                  <a:srgbClr val="FFFFFF"/>
                </a:solidFill>
                <a:latin typeface="Calibri"/>
                <a:cs typeface="Calibri"/>
              </a:rPr>
              <a:t> </a:t>
            </a:r>
            <a:r>
              <a:rPr sz="907" i="1" spc="-5">
                <a:solidFill>
                  <a:srgbClr val="FFFFFF"/>
                </a:solidFill>
                <a:latin typeface="Calibri"/>
                <a:cs typeface="Calibri"/>
              </a:rPr>
              <a:t>learning;</a:t>
            </a:r>
            <a:r>
              <a:rPr sz="907" i="1" spc="14">
                <a:solidFill>
                  <a:srgbClr val="FFFFFF"/>
                </a:solidFill>
                <a:latin typeface="Calibri"/>
                <a:cs typeface="Calibri"/>
              </a:rPr>
              <a:t> </a:t>
            </a:r>
            <a:r>
              <a:rPr sz="907" i="1" spc="-5">
                <a:solidFill>
                  <a:srgbClr val="FFFFFF"/>
                </a:solidFill>
                <a:latin typeface="Calibri"/>
                <a:cs typeface="Calibri"/>
              </a:rPr>
              <a:t>and</a:t>
            </a:r>
            <a:r>
              <a:rPr sz="907" i="1" spc="5">
                <a:solidFill>
                  <a:srgbClr val="FFFFFF"/>
                </a:solidFill>
                <a:latin typeface="Calibri"/>
                <a:cs typeface="Calibri"/>
              </a:rPr>
              <a:t> </a:t>
            </a:r>
            <a:r>
              <a:rPr sz="907" i="1" spc="-5">
                <a:solidFill>
                  <a:srgbClr val="FFFFFF"/>
                </a:solidFill>
                <a:latin typeface="Calibri"/>
                <a:cs typeface="Calibri"/>
              </a:rPr>
              <a:t>all</a:t>
            </a:r>
            <a:r>
              <a:rPr sz="907" i="1" spc="14">
                <a:solidFill>
                  <a:srgbClr val="FFFFFF"/>
                </a:solidFill>
                <a:latin typeface="Calibri"/>
                <a:cs typeface="Calibri"/>
              </a:rPr>
              <a:t> </a:t>
            </a:r>
            <a:r>
              <a:rPr sz="907" i="1" spc="-5">
                <a:solidFill>
                  <a:srgbClr val="FFFFFF"/>
                </a:solidFill>
                <a:latin typeface="Calibri"/>
                <a:cs typeface="Calibri"/>
              </a:rPr>
              <a:t>schools</a:t>
            </a:r>
            <a:r>
              <a:rPr sz="907" i="1" spc="9">
                <a:solidFill>
                  <a:srgbClr val="FFFFFF"/>
                </a:solidFill>
                <a:latin typeface="Calibri"/>
                <a:cs typeface="Calibri"/>
              </a:rPr>
              <a:t> </a:t>
            </a:r>
            <a:r>
              <a:rPr sz="907" i="1" spc="-5">
                <a:solidFill>
                  <a:srgbClr val="FFFFFF"/>
                </a:solidFill>
                <a:latin typeface="Calibri"/>
                <a:cs typeface="Calibri"/>
              </a:rPr>
              <a:t>moving</a:t>
            </a:r>
            <a:r>
              <a:rPr sz="907" i="1" spc="9">
                <a:solidFill>
                  <a:srgbClr val="FFFFFF"/>
                </a:solidFill>
                <a:latin typeface="Calibri"/>
                <a:cs typeface="Calibri"/>
              </a:rPr>
              <a:t> </a:t>
            </a:r>
            <a:r>
              <a:rPr sz="907" i="1">
                <a:solidFill>
                  <a:srgbClr val="FFFFFF"/>
                </a:solidFill>
                <a:latin typeface="Calibri"/>
                <a:cs typeface="Calibri"/>
              </a:rPr>
              <a:t>to at</a:t>
            </a:r>
            <a:r>
              <a:rPr sz="907" i="1" spc="9">
                <a:solidFill>
                  <a:srgbClr val="FFFFFF"/>
                </a:solidFill>
                <a:latin typeface="Calibri"/>
                <a:cs typeface="Calibri"/>
              </a:rPr>
              <a:t> </a:t>
            </a:r>
            <a:r>
              <a:rPr sz="907" i="1" spc="-5">
                <a:solidFill>
                  <a:srgbClr val="FFFFFF"/>
                </a:solidFill>
                <a:latin typeface="Calibri"/>
                <a:cs typeface="Calibri"/>
              </a:rPr>
              <a:t>least</a:t>
            </a:r>
            <a:r>
              <a:rPr sz="907" i="1" spc="14">
                <a:solidFill>
                  <a:srgbClr val="FFFFFF"/>
                </a:solidFill>
                <a:latin typeface="Calibri"/>
                <a:cs typeface="Calibri"/>
              </a:rPr>
              <a:t> </a:t>
            </a:r>
            <a:r>
              <a:rPr sz="907" i="1" spc="-5">
                <a:solidFill>
                  <a:srgbClr val="FFFFFF"/>
                </a:solidFill>
                <a:latin typeface="Calibri"/>
                <a:cs typeface="Calibri"/>
              </a:rPr>
              <a:t>the</a:t>
            </a:r>
            <a:r>
              <a:rPr sz="907" i="1" spc="9">
                <a:solidFill>
                  <a:srgbClr val="FFFFFF"/>
                </a:solidFill>
                <a:latin typeface="Calibri"/>
                <a:cs typeface="Calibri"/>
              </a:rPr>
              <a:t> </a:t>
            </a:r>
            <a:r>
              <a:rPr sz="907" i="1" spc="-5">
                <a:solidFill>
                  <a:srgbClr val="FFFFFF"/>
                </a:solidFill>
                <a:latin typeface="Calibri"/>
                <a:cs typeface="Calibri"/>
              </a:rPr>
              <a:t>next</a:t>
            </a:r>
            <a:r>
              <a:rPr sz="907" i="1" spc="14">
                <a:solidFill>
                  <a:srgbClr val="FFFFFF"/>
                </a:solidFill>
                <a:latin typeface="Calibri"/>
                <a:cs typeface="Calibri"/>
              </a:rPr>
              <a:t> </a:t>
            </a:r>
            <a:r>
              <a:rPr sz="907" i="1" spc="-5">
                <a:solidFill>
                  <a:srgbClr val="FFFFFF"/>
                </a:solidFill>
                <a:latin typeface="Calibri"/>
                <a:cs typeface="Calibri"/>
              </a:rPr>
              <a:t>level</a:t>
            </a:r>
            <a:r>
              <a:rPr sz="907" i="1" spc="5">
                <a:solidFill>
                  <a:srgbClr val="FFFFFF"/>
                </a:solidFill>
                <a:latin typeface="Calibri"/>
                <a:cs typeface="Calibri"/>
              </a:rPr>
              <a:t> </a:t>
            </a:r>
            <a:r>
              <a:rPr sz="907" i="1">
                <a:solidFill>
                  <a:srgbClr val="FFFFFF"/>
                </a:solidFill>
                <a:latin typeface="Calibri"/>
                <a:cs typeface="Calibri"/>
              </a:rPr>
              <a:t>of</a:t>
            </a:r>
            <a:r>
              <a:rPr sz="907" i="1" spc="9">
                <a:solidFill>
                  <a:srgbClr val="FFFFFF"/>
                </a:solidFill>
                <a:latin typeface="Calibri"/>
                <a:cs typeface="Calibri"/>
              </a:rPr>
              <a:t> </a:t>
            </a:r>
            <a:r>
              <a:rPr sz="907" i="1" spc="-5">
                <a:solidFill>
                  <a:srgbClr val="FFFFFF"/>
                </a:solidFill>
                <a:latin typeface="Calibri"/>
                <a:cs typeface="Calibri"/>
              </a:rPr>
              <a:t>successful</a:t>
            </a:r>
            <a:r>
              <a:rPr sz="907" i="1">
                <a:solidFill>
                  <a:srgbClr val="FFFFFF"/>
                </a:solidFill>
                <a:latin typeface="Calibri"/>
                <a:cs typeface="Calibri"/>
              </a:rPr>
              <a:t> </a:t>
            </a:r>
            <a:r>
              <a:rPr sz="907" i="1" spc="-5">
                <a:solidFill>
                  <a:srgbClr val="FFFFFF"/>
                </a:solidFill>
                <a:latin typeface="Calibri"/>
                <a:cs typeface="Calibri"/>
              </a:rPr>
              <a:t>performance</a:t>
            </a:r>
            <a:endParaRPr sz="907">
              <a:latin typeface="Calibri"/>
              <a:cs typeface="Calibri"/>
            </a:endParaRPr>
          </a:p>
        </p:txBody>
      </p:sp>
      <p:pic>
        <p:nvPicPr>
          <p:cNvPr id="4" name="Picture 3">
            <a:extLst>
              <a:ext uri="{FF2B5EF4-FFF2-40B4-BE49-F238E27FC236}">
                <a16:creationId xmlns:a16="http://schemas.microsoft.com/office/drawing/2014/main" id="{B2F2B0E9-97C1-4414-810E-CCB1A59D7DF2}"/>
              </a:ext>
            </a:extLst>
          </p:cNvPr>
          <p:cNvPicPr>
            <a:picLocks noChangeAspect="1"/>
          </p:cNvPicPr>
          <p:nvPr/>
        </p:nvPicPr>
        <p:blipFill>
          <a:blip r:embed="rId4"/>
          <a:stretch>
            <a:fillRect/>
          </a:stretch>
        </p:blipFill>
        <p:spPr>
          <a:xfrm>
            <a:off x="1397320" y="734169"/>
            <a:ext cx="1537436" cy="1433788"/>
          </a:xfrm>
          <a:prstGeom prst="rect">
            <a:avLst/>
          </a:prstGeom>
        </p:spPr>
      </p:pic>
      <p:sp>
        <p:nvSpPr>
          <p:cNvPr id="6" name="TextBox 5">
            <a:extLst>
              <a:ext uri="{FF2B5EF4-FFF2-40B4-BE49-F238E27FC236}">
                <a16:creationId xmlns:a16="http://schemas.microsoft.com/office/drawing/2014/main" id="{B551C772-34E6-4860-8302-99B28B0649FF}"/>
              </a:ext>
            </a:extLst>
          </p:cNvPr>
          <p:cNvSpPr txBox="1"/>
          <p:nvPr/>
        </p:nvSpPr>
        <p:spPr>
          <a:xfrm>
            <a:off x="2934755" y="1828074"/>
            <a:ext cx="5873350" cy="483081"/>
          </a:xfrm>
          <a:prstGeom prst="rect">
            <a:avLst/>
          </a:prstGeom>
          <a:noFill/>
        </p:spPr>
        <p:txBody>
          <a:bodyPr wrap="square">
            <a:spAutoFit/>
          </a:bodyPr>
          <a:lstStyle/>
          <a:p>
            <a:pPr algn="ctr"/>
            <a:r>
              <a:rPr lang="en-GB" altLang="en-US" sz="2539">
                <a:latin typeface="Comic Sans MS" panose="030F0702030302020204" pitchFamily="66" charset="0"/>
              </a:rPr>
              <a:t>Question Car Park or Ask it Basket</a:t>
            </a:r>
          </a:p>
        </p:txBody>
      </p:sp>
      <p:pic>
        <p:nvPicPr>
          <p:cNvPr id="7" name="Picture 6">
            <a:extLst>
              <a:ext uri="{FF2B5EF4-FFF2-40B4-BE49-F238E27FC236}">
                <a16:creationId xmlns:a16="http://schemas.microsoft.com/office/drawing/2014/main" id="{519E99B7-7563-4561-9B71-B872B3546779}"/>
              </a:ext>
            </a:extLst>
          </p:cNvPr>
          <p:cNvPicPr>
            <a:picLocks noChangeAspect="1"/>
          </p:cNvPicPr>
          <p:nvPr/>
        </p:nvPicPr>
        <p:blipFill>
          <a:blip r:embed="rId5"/>
          <a:stretch>
            <a:fillRect/>
          </a:stretch>
        </p:blipFill>
        <p:spPr>
          <a:xfrm rot="20217220">
            <a:off x="1380670" y="2929156"/>
            <a:ext cx="2911331" cy="3277792"/>
          </a:xfrm>
          <a:prstGeom prst="rect">
            <a:avLst/>
          </a:prstGeom>
        </p:spPr>
      </p:pic>
      <p:pic>
        <p:nvPicPr>
          <p:cNvPr id="8" name="Picture 7">
            <a:extLst>
              <a:ext uri="{FF2B5EF4-FFF2-40B4-BE49-F238E27FC236}">
                <a16:creationId xmlns:a16="http://schemas.microsoft.com/office/drawing/2014/main" id="{33256E5B-AF4D-4EB6-8D5C-AF734B1BD774}"/>
              </a:ext>
            </a:extLst>
          </p:cNvPr>
          <p:cNvPicPr>
            <a:picLocks noChangeAspect="1"/>
          </p:cNvPicPr>
          <p:nvPr/>
        </p:nvPicPr>
        <p:blipFill>
          <a:blip r:embed="rId6"/>
          <a:stretch>
            <a:fillRect/>
          </a:stretch>
        </p:blipFill>
        <p:spPr>
          <a:xfrm rot="887523">
            <a:off x="6779578" y="3264475"/>
            <a:ext cx="4057054" cy="2535659"/>
          </a:xfrm>
          <a:prstGeom prst="rect">
            <a:avLst/>
          </a:prstGeom>
        </p:spPr>
      </p:pic>
      <p:sp>
        <p:nvSpPr>
          <p:cNvPr id="9" name="TextBox 8"/>
          <p:cNvSpPr txBox="1"/>
          <p:nvPr/>
        </p:nvSpPr>
        <p:spPr>
          <a:xfrm>
            <a:off x="3683726" y="235964"/>
            <a:ext cx="8712925" cy="553998"/>
          </a:xfrm>
          <a:prstGeom prst="rect">
            <a:avLst/>
          </a:prstGeom>
          <a:noFill/>
        </p:spPr>
        <p:txBody>
          <a:bodyPr wrap="square" rtlCol="0">
            <a:spAutoFit/>
          </a:bodyPr>
          <a:lstStyle/>
          <a:p>
            <a:r>
              <a:rPr lang="en-GB" sz="3000" b="1">
                <a:latin typeface="Comic Sans MS" panose="030F0702030302020204" pitchFamily="66" charset="0"/>
              </a:rPr>
              <a:t>Handling Questions</a:t>
            </a:r>
          </a:p>
        </p:txBody>
      </p:sp>
      <p:pic>
        <p:nvPicPr>
          <p:cNvPr id="3" name="Recorded Sound">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9866200" y="1100115"/>
            <a:ext cx="609600" cy="609600"/>
          </a:xfrm>
          <a:prstGeom prst="rect">
            <a:avLst/>
          </a:prstGeom>
        </p:spPr>
      </p:pic>
      <p:pic>
        <p:nvPicPr>
          <p:cNvPr id="5" name="Picture 4" descr="A drawing of a cartoon character&#10;&#10;Description automatically generated">
            <a:extLst>
              <a:ext uri="{FF2B5EF4-FFF2-40B4-BE49-F238E27FC236}">
                <a16:creationId xmlns:a16="http://schemas.microsoft.com/office/drawing/2014/main" id="{79C596A6-3E8A-4C25-A73C-5D4AC5673305}"/>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9925544" y="238786"/>
            <a:ext cx="1773802" cy="666705"/>
          </a:xfrm>
          <a:prstGeom prst="rect">
            <a:avLst/>
          </a:prstGeom>
        </p:spPr>
      </p:pic>
    </p:spTree>
    <p:extLst>
      <p:ext uri="{BB962C8B-B14F-4D97-AF65-F5344CB8AC3E}">
        <p14:creationId xmlns:p14="http://schemas.microsoft.com/office/powerpoint/2010/main" val="34320145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35775"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100000">
                <p:cTn id="7" fill="hold" display="0">
                  <p:stCondLst>
                    <p:cond delay="indefinite"/>
                  </p:stCondLst>
                  <p:endCondLst>
                    <p:cond evt="onStopAudio" delay="0">
                      <p:tgtEl>
                        <p:sldTgt/>
                      </p:tgtEl>
                    </p:cond>
                  </p:endCondLst>
                </p:cTn>
                <p:tgtEl>
                  <p:spTgt spid="3"/>
                </p:tgtEl>
              </p:cMediaNode>
            </p:audio>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1521466" y="6355195"/>
            <a:ext cx="9013865" cy="290807"/>
          </a:xfrm>
          <a:prstGeom prst="rect">
            <a:avLst/>
          </a:prstGeom>
        </p:spPr>
        <p:txBody>
          <a:bodyPr vert="horz" wrap="square" lIns="0" tIns="11516" rIns="0" bIns="0" rtlCol="0">
            <a:spAutoFit/>
          </a:bodyPr>
          <a:lstStyle/>
          <a:p>
            <a:pPr marL="576" algn="ctr">
              <a:spcBef>
                <a:spcPts val="91"/>
              </a:spcBef>
            </a:pPr>
            <a:r>
              <a:rPr sz="907" b="1" i="1" spc="-5">
                <a:solidFill>
                  <a:srgbClr val="FFFFFF"/>
                </a:solidFill>
                <a:latin typeface="Calibri"/>
                <a:cs typeface="Calibri"/>
              </a:rPr>
              <a:t>Rotherham School Improvement Partnership</a:t>
            </a:r>
            <a:r>
              <a:rPr sz="907" b="1" i="1" spc="5">
                <a:solidFill>
                  <a:srgbClr val="FFFFFF"/>
                </a:solidFill>
                <a:latin typeface="Calibri"/>
                <a:cs typeface="Calibri"/>
              </a:rPr>
              <a:t> </a:t>
            </a:r>
            <a:r>
              <a:rPr sz="907" b="1" i="1" spc="-5">
                <a:solidFill>
                  <a:srgbClr val="FFFFFF"/>
                </a:solidFill>
                <a:latin typeface="Calibri"/>
                <a:cs typeface="Calibri"/>
              </a:rPr>
              <a:t>Mission:</a:t>
            </a:r>
            <a:endParaRPr sz="907">
              <a:latin typeface="Calibri"/>
              <a:cs typeface="Calibri"/>
            </a:endParaRPr>
          </a:p>
          <a:p>
            <a:pPr algn="ctr">
              <a:spcBef>
                <a:spcPts val="23"/>
              </a:spcBef>
            </a:pPr>
            <a:r>
              <a:rPr sz="907" i="1" spc="-5">
                <a:solidFill>
                  <a:srgbClr val="FFFFFF"/>
                </a:solidFill>
                <a:latin typeface="Calibri"/>
                <a:cs typeface="Calibri"/>
              </a:rPr>
              <a:t>all</a:t>
            </a:r>
            <a:r>
              <a:rPr sz="907" i="1" spc="9">
                <a:solidFill>
                  <a:srgbClr val="FFFFFF"/>
                </a:solidFill>
                <a:latin typeface="Calibri"/>
                <a:cs typeface="Calibri"/>
              </a:rPr>
              <a:t> </a:t>
            </a:r>
            <a:r>
              <a:rPr sz="907" i="1" spc="-5">
                <a:solidFill>
                  <a:srgbClr val="FFFFFF"/>
                </a:solidFill>
                <a:latin typeface="Calibri"/>
                <a:cs typeface="Calibri"/>
              </a:rPr>
              <a:t>students</a:t>
            </a:r>
            <a:r>
              <a:rPr sz="907" i="1" spc="5">
                <a:solidFill>
                  <a:srgbClr val="FFFFFF"/>
                </a:solidFill>
                <a:latin typeface="Calibri"/>
                <a:cs typeface="Calibri"/>
              </a:rPr>
              <a:t> </a:t>
            </a:r>
            <a:r>
              <a:rPr sz="907" i="1" spc="-5">
                <a:solidFill>
                  <a:srgbClr val="FFFFFF"/>
                </a:solidFill>
                <a:latin typeface="Calibri"/>
                <a:cs typeface="Calibri"/>
              </a:rPr>
              <a:t>making</a:t>
            </a:r>
            <a:r>
              <a:rPr sz="907" i="1" spc="9">
                <a:solidFill>
                  <a:srgbClr val="FFFFFF"/>
                </a:solidFill>
                <a:latin typeface="Calibri"/>
                <a:cs typeface="Calibri"/>
              </a:rPr>
              <a:t> </a:t>
            </a:r>
            <a:r>
              <a:rPr sz="907" i="1">
                <a:solidFill>
                  <a:srgbClr val="FFFFFF"/>
                </a:solidFill>
                <a:latin typeface="Calibri"/>
                <a:cs typeface="Calibri"/>
              </a:rPr>
              <a:t>at</a:t>
            </a:r>
            <a:r>
              <a:rPr sz="907" i="1" spc="9">
                <a:solidFill>
                  <a:srgbClr val="FFFFFF"/>
                </a:solidFill>
                <a:latin typeface="Calibri"/>
                <a:cs typeface="Calibri"/>
              </a:rPr>
              <a:t> </a:t>
            </a:r>
            <a:r>
              <a:rPr sz="907" i="1" spc="-5">
                <a:solidFill>
                  <a:srgbClr val="FFFFFF"/>
                </a:solidFill>
                <a:latin typeface="Calibri"/>
                <a:cs typeface="Calibri"/>
              </a:rPr>
              <a:t>least</a:t>
            </a:r>
            <a:r>
              <a:rPr sz="907" i="1" spc="9">
                <a:solidFill>
                  <a:srgbClr val="FFFFFF"/>
                </a:solidFill>
                <a:latin typeface="Calibri"/>
                <a:cs typeface="Calibri"/>
              </a:rPr>
              <a:t> </a:t>
            </a:r>
            <a:r>
              <a:rPr sz="907" i="1" spc="-5">
                <a:solidFill>
                  <a:srgbClr val="FFFFFF"/>
                </a:solidFill>
                <a:latin typeface="Calibri"/>
                <a:cs typeface="Calibri"/>
              </a:rPr>
              <a:t>good</a:t>
            </a:r>
            <a:r>
              <a:rPr sz="907" i="1" spc="9">
                <a:solidFill>
                  <a:srgbClr val="FFFFFF"/>
                </a:solidFill>
                <a:latin typeface="Calibri"/>
                <a:cs typeface="Calibri"/>
              </a:rPr>
              <a:t> </a:t>
            </a:r>
            <a:r>
              <a:rPr sz="907" i="1" spc="-5">
                <a:solidFill>
                  <a:srgbClr val="FFFFFF"/>
                </a:solidFill>
                <a:latin typeface="Calibri"/>
                <a:cs typeface="Calibri"/>
              </a:rPr>
              <a:t>progress;</a:t>
            </a:r>
            <a:r>
              <a:rPr sz="907" i="1" spc="9">
                <a:solidFill>
                  <a:srgbClr val="FFFFFF"/>
                </a:solidFill>
                <a:latin typeface="Calibri"/>
                <a:cs typeface="Calibri"/>
              </a:rPr>
              <a:t> </a:t>
            </a:r>
            <a:r>
              <a:rPr sz="907" i="1">
                <a:solidFill>
                  <a:srgbClr val="FFFFFF"/>
                </a:solidFill>
                <a:latin typeface="Calibri"/>
                <a:cs typeface="Calibri"/>
              </a:rPr>
              <a:t>no</a:t>
            </a:r>
            <a:r>
              <a:rPr sz="907" i="1" spc="5">
                <a:solidFill>
                  <a:srgbClr val="FFFFFF"/>
                </a:solidFill>
                <a:latin typeface="Calibri"/>
                <a:cs typeface="Calibri"/>
              </a:rPr>
              <a:t> </a:t>
            </a:r>
            <a:r>
              <a:rPr sz="907" i="1" spc="-5">
                <a:solidFill>
                  <a:srgbClr val="FFFFFF"/>
                </a:solidFill>
                <a:latin typeface="Calibri"/>
                <a:cs typeface="Calibri"/>
              </a:rPr>
              <a:t>underperforming</a:t>
            </a:r>
            <a:r>
              <a:rPr sz="907" i="1" spc="14">
                <a:solidFill>
                  <a:srgbClr val="FFFFFF"/>
                </a:solidFill>
                <a:latin typeface="Calibri"/>
                <a:cs typeface="Calibri"/>
              </a:rPr>
              <a:t> </a:t>
            </a:r>
            <a:r>
              <a:rPr sz="907" i="1" spc="-5">
                <a:solidFill>
                  <a:srgbClr val="FFFFFF"/>
                </a:solidFill>
                <a:latin typeface="Calibri"/>
                <a:cs typeface="Calibri"/>
              </a:rPr>
              <a:t>cohorts;</a:t>
            </a:r>
            <a:r>
              <a:rPr sz="907" i="1" spc="14">
                <a:solidFill>
                  <a:srgbClr val="FFFFFF"/>
                </a:solidFill>
                <a:latin typeface="Calibri"/>
                <a:cs typeface="Calibri"/>
              </a:rPr>
              <a:t> </a:t>
            </a:r>
            <a:r>
              <a:rPr sz="907" i="1" spc="-5">
                <a:solidFill>
                  <a:srgbClr val="FFFFFF"/>
                </a:solidFill>
                <a:latin typeface="Calibri"/>
                <a:cs typeface="Calibri"/>
              </a:rPr>
              <a:t>all</a:t>
            </a:r>
            <a:r>
              <a:rPr sz="907" i="1" spc="14">
                <a:solidFill>
                  <a:srgbClr val="FFFFFF"/>
                </a:solidFill>
                <a:latin typeface="Calibri"/>
                <a:cs typeface="Calibri"/>
              </a:rPr>
              <a:t> </a:t>
            </a:r>
            <a:r>
              <a:rPr sz="907" i="1" spc="-5">
                <a:solidFill>
                  <a:srgbClr val="FFFFFF"/>
                </a:solidFill>
                <a:latin typeface="Calibri"/>
                <a:cs typeface="Calibri"/>
              </a:rPr>
              <a:t>teachers</a:t>
            </a:r>
            <a:r>
              <a:rPr sz="907" i="1" spc="9">
                <a:solidFill>
                  <a:srgbClr val="FFFFFF"/>
                </a:solidFill>
                <a:latin typeface="Calibri"/>
                <a:cs typeface="Calibri"/>
              </a:rPr>
              <a:t> </a:t>
            </a:r>
            <a:r>
              <a:rPr sz="907" i="1" spc="-5">
                <a:solidFill>
                  <a:srgbClr val="FFFFFF"/>
                </a:solidFill>
                <a:latin typeface="Calibri"/>
                <a:cs typeface="Calibri"/>
              </a:rPr>
              <a:t>delivering</a:t>
            </a:r>
            <a:r>
              <a:rPr sz="907" i="1" spc="14">
                <a:solidFill>
                  <a:srgbClr val="FFFFFF"/>
                </a:solidFill>
                <a:latin typeface="Calibri"/>
                <a:cs typeface="Calibri"/>
              </a:rPr>
              <a:t> </a:t>
            </a:r>
            <a:r>
              <a:rPr sz="907" i="1">
                <a:solidFill>
                  <a:srgbClr val="FFFFFF"/>
                </a:solidFill>
                <a:latin typeface="Calibri"/>
                <a:cs typeface="Calibri"/>
              </a:rPr>
              <a:t>at</a:t>
            </a:r>
            <a:r>
              <a:rPr sz="907" i="1" spc="9">
                <a:solidFill>
                  <a:srgbClr val="FFFFFF"/>
                </a:solidFill>
                <a:latin typeface="Calibri"/>
                <a:cs typeface="Calibri"/>
              </a:rPr>
              <a:t> </a:t>
            </a:r>
            <a:r>
              <a:rPr sz="907" i="1" spc="-5">
                <a:solidFill>
                  <a:srgbClr val="FFFFFF"/>
                </a:solidFill>
                <a:latin typeface="Calibri"/>
                <a:cs typeface="Calibri"/>
              </a:rPr>
              <a:t>least</a:t>
            </a:r>
            <a:r>
              <a:rPr sz="907" i="1" spc="14">
                <a:solidFill>
                  <a:srgbClr val="FFFFFF"/>
                </a:solidFill>
                <a:latin typeface="Calibri"/>
                <a:cs typeface="Calibri"/>
              </a:rPr>
              <a:t> </a:t>
            </a:r>
            <a:r>
              <a:rPr sz="907" i="1" spc="-5">
                <a:solidFill>
                  <a:srgbClr val="FFFFFF"/>
                </a:solidFill>
                <a:latin typeface="Calibri"/>
                <a:cs typeface="Calibri"/>
              </a:rPr>
              <a:t>good</a:t>
            </a:r>
            <a:r>
              <a:rPr sz="907" i="1" spc="9">
                <a:solidFill>
                  <a:srgbClr val="FFFFFF"/>
                </a:solidFill>
                <a:latin typeface="Calibri"/>
                <a:cs typeface="Calibri"/>
              </a:rPr>
              <a:t> </a:t>
            </a:r>
            <a:r>
              <a:rPr sz="907" i="1" spc="-5">
                <a:solidFill>
                  <a:srgbClr val="FFFFFF"/>
                </a:solidFill>
                <a:latin typeface="Calibri"/>
                <a:cs typeface="Calibri"/>
              </a:rPr>
              <a:t>learning;</a:t>
            </a:r>
            <a:r>
              <a:rPr sz="907" i="1" spc="14">
                <a:solidFill>
                  <a:srgbClr val="FFFFFF"/>
                </a:solidFill>
                <a:latin typeface="Calibri"/>
                <a:cs typeface="Calibri"/>
              </a:rPr>
              <a:t> </a:t>
            </a:r>
            <a:r>
              <a:rPr sz="907" i="1" spc="-5">
                <a:solidFill>
                  <a:srgbClr val="FFFFFF"/>
                </a:solidFill>
                <a:latin typeface="Calibri"/>
                <a:cs typeface="Calibri"/>
              </a:rPr>
              <a:t>and</a:t>
            </a:r>
            <a:r>
              <a:rPr sz="907" i="1" spc="5">
                <a:solidFill>
                  <a:srgbClr val="FFFFFF"/>
                </a:solidFill>
                <a:latin typeface="Calibri"/>
                <a:cs typeface="Calibri"/>
              </a:rPr>
              <a:t> </a:t>
            </a:r>
            <a:r>
              <a:rPr sz="907" i="1" spc="-5">
                <a:solidFill>
                  <a:srgbClr val="FFFFFF"/>
                </a:solidFill>
                <a:latin typeface="Calibri"/>
                <a:cs typeface="Calibri"/>
              </a:rPr>
              <a:t>all</a:t>
            </a:r>
            <a:r>
              <a:rPr sz="907" i="1" spc="14">
                <a:solidFill>
                  <a:srgbClr val="FFFFFF"/>
                </a:solidFill>
                <a:latin typeface="Calibri"/>
                <a:cs typeface="Calibri"/>
              </a:rPr>
              <a:t> </a:t>
            </a:r>
            <a:r>
              <a:rPr sz="907" i="1" spc="-5">
                <a:solidFill>
                  <a:srgbClr val="FFFFFF"/>
                </a:solidFill>
                <a:latin typeface="Calibri"/>
                <a:cs typeface="Calibri"/>
              </a:rPr>
              <a:t>schools</a:t>
            </a:r>
            <a:r>
              <a:rPr sz="907" i="1" spc="9">
                <a:solidFill>
                  <a:srgbClr val="FFFFFF"/>
                </a:solidFill>
                <a:latin typeface="Calibri"/>
                <a:cs typeface="Calibri"/>
              </a:rPr>
              <a:t> </a:t>
            </a:r>
            <a:r>
              <a:rPr sz="907" i="1" spc="-5">
                <a:solidFill>
                  <a:srgbClr val="FFFFFF"/>
                </a:solidFill>
                <a:latin typeface="Calibri"/>
                <a:cs typeface="Calibri"/>
              </a:rPr>
              <a:t>moving</a:t>
            </a:r>
            <a:r>
              <a:rPr sz="907" i="1" spc="9">
                <a:solidFill>
                  <a:srgbClr val="FFFFFF"/>
                </a:solidFill>
                <a:latin typeface="Calibri"/>
                <a:cs typeface="Calibri"/>
              </a:rPr>
              <a:t> </a:t>
            </a:r>
            <a:r>
              <a:rPr sz="907" i="1">
                <a:solidFill>
                  <a:srgbClr val="FFFFFF"/>
                </a:solidFill>
                <a:latin typeface="Calibri"/>
                <a:cs typeface="Calibri"/>
              </a:rPr>
              <a:t>to at</a:t>
            </a:r>
            <a:r>
              <a:rPr sz="907" i="1" spc="9">
                <a:solidFill>
                  <a:srgbClr val="FFFFFF"/>
                </a:solidFill>
                <a:latin typeface="Calibri"/>
                <a:cs typeface="Calibri"/>
              </a:rPr>
              <a:t> </a:t>
            </a:r>
            <a:r>
              <a:rPr sz="907" i="1" spc="-5">
                <a:solidFill>
                  <a:srgbClr val="FFFFFF"/>
                </a:solidFill>
                <a:latin typeface="Calibri"/>
                <a:cs typeface="Calibri"/>
              </a:rPr>
              <a:t>least</a:t>
            </a:r>
            <a:r>
              <a:rPr sz="907" i="1" spc="14">
                <a:solidFill>
                  <a:srgbClr val="FFFFFF"/>
                </a:solidFill>
                <a:latin typeface="Calibri"/>
                <a:cs typeface="Calibri"/>
              </a:rPr>
              <a:t> </a:t>
            </a:r>
            <a:r>
              <a:rPr sz="907" i="1" spc="-5">
                <a:solidFill>
                  <a:srgbClr val="FFFFFF"/>
                </a:solidFill>
                <a:latin typeface="Calibri"/>
                <a:cs typeface="Calibri"/>
              </a:rPr>
              <a:t>the</a:t>
            </a:r>
            <a:r>
              <a:rPr sz="907" i="1" spc="9">
                <a:solidFill>
                  <a:srgbClr val="FFFFFF"/>
                </a:solidFill>
                <a:latin typeface="Calibri"/>
                <a:cs typeface="Calibri"/>
              </a:rPr>
              <a:t> </a:t>
            </a:r>
            <a:r>
              <a:rPr sz="907" i="1" spc="-5">
                <a:solidFill>
                  <a:srgbClr val="FFFFFF"/>
                </a:solidFill>
                <a:latin typeface="Calibri"/>
                <a:cs typeface="Calibri"/>
              </a:rPr>
              <a:t>next</a:t>
            </a:r>
            <a:r>
              <a:rPr sz="907" i="1" spc="14">
                <a:solidFill>
                  <a:srgbClr val="FFFFFF"/>
                </a:solidFill>
                <a:latin typeface="Calibri"/>
                <a:cs typeface="Calibri"/>
              </a:rPr>
              <a:t> </a:t>
            </a:r>
            <a:r>
              <a:rPr sz="907" i="1" spc="-5">
                <a:solidFill>
                  <a:srgbClr val="FFFFFF"/>
                </a:solidFill>
                <a:latin typeface="Calibri"/>
                <a:cs typeface="Calibri"/>
              </a:rPr>
              <a:t>level</a:t>
            </a:r>
            <a:r>
              <a:rPr sz="907" i="1" spc="5">
                <a:solidFill>
                  <a:srgbClr val="FFFFFF"/>
                </a:solidFill>
                <a:latin typeface="Calibri"/>
                <a:cs typeface="Calibri"/>
              </a:rPr>
              <a:t> </a:t>
            </a:r>
            <a:r>
              <a:rPr sz="907" i="1">
                <a:solidFill>
                  <a:srgbClr val="FFFFFF"/>
                </a:solidFill>
                <a:latin typeface="Calibri"/>
                <a:cs typeface="Calibri"/>
              </a:rPr>
              <a:t>of</a:t>
            </a:r>
            <a:r>
              <a:rPr sz="907" i="1" spc="9">
                <a:solidFill>
                  <a:srgbClr val="FFFFFF"/>
                </a:solidFill>
                <a:latin typeface="Calibri"/>
                <a:cs typeface="Calibri"/>
              </a:rPr>
              <a:t> </a:t>
            </a:r>
            <a:r>
              <a:rPr sz="907" i="1" spc="-5">
                <a:solidFill>
                  <a:srgbClr val="FFFFFF"/>
                </a:solidFill>
                <a:latin typeface="Calibri"/>
                <a:cs typeface="Calibri"/>
              </a:rPr>
              <a:t>successful</a:t>
            </a:r>
            <a:r>
              <a:rPr sz="907" i="1">
                <a:solidFill>
                  <a:srgbClr val="FFFFFF"/>
                </a:solidFill>
                <a:latin typeface="Calibri"/>
                <a:cs typeface="Calibri"/>
              </a:rPr>
              <a:t> </a:t>
            </a:r>
            <a:r>
              <a:rPr sz="907" i="1" spc="-5">
                <a:solidFill>
                  <a:srgbClr val="FFFFFF"/>
                </a:solidFill>
                <a:latin typeface="Calibri"/>
                <a:cs typeface="Calibri"/>
              </a:rPr>
              <a:t>performance</a:t>
            </a:r>
            <a:endParaRPr sz="907">
              <a:latin typeface="Calibri"/>
              <a:cs typeface="Calibri"/>
            </a:endParaRPr>
          </a:p>
        </p:txBody>
      </p:sp>
      <p:pic>
        <p:nvPicPr>
          <p:cNvPr id="5" name="Picture 4" descr="A drawing of a cartoon character&#10;&#10;Description automatically generated">
            <a:extLst>
              <a:ext uri="{FF2B5EF4-FFF2-40B4-BE49-F238E27FC236}">
                <a16:creationId xmlns:a16="http://schemas.microsoft.com/office/drawing/2014/main" id="{7B7DDE78-A5B8-499B-9E56-3A81552B62F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592169" y="595973"/>
            <a:ext cx="1773802" cy="666705"/>
          </a:xfrm>
          <a:prstGeom prst="rect">
            <a:avLst/>
          </a:prstGeom>
        </p:spPr>
      </p:pic>
      <p:pic>
        <p:nvPicPr>
          <p:cNvPr id="4" name="Picture 3">
            <a:extLst>
              <a:ext uri="{FF2B5EF4-FFF2-40B4-BE49-F238E27FC236}">
                <a16:creationId xmlns:a16="http://schemas.microsoft.com/office/drawing/2014/main" id="{B2F2B0E9-97C1-4414-810E-CCB1A59D7DF2}"/>
              </a:ext>
            </a:extLst>
          </p:cNvPr>
          <p:cNvPicPr>
            <a:picLocks noChangeAspect="1"/>
          </p:cNvPicPr>
          <p:nvPr/>
        </p:nvPicPr>
        <p:blipFill>
          <a:blip r:embed="rId3"/>
          <a:stretch>
            <a:fillRect/>
          </a:stretch>
        </p:blipFill>
        <p:spPr>
          <a:xfrm>
            <a:off x="1397320" y="734169"/>
            <a:ext cx="1537436" cy="1433788"/>
          </a:xfrm>
          <a:prstGeom prst="rect">
            <a:avLst/>
          </a:prstGeom>
        </p:spPr>
      </p:pic>
      <p:sp>
        <p:nvSpPr>
          <p:cNvPr id="6" name="TextBox 5">
            <a:extLst>
              <a:ext uri="{FF2B5EF4-FFF2-40B4-BE49-F238E27FC236}">
                <a16:creationId xmlns:a16="http://schemas.microsoft.com/office/drawing/2014/main" id="{FE34BAEA-1E9C-4E08-985C-31DC8ACAC57C}"/>
              </a:ext>
            </a:extLst>
          </p:cNvPr>
          <p:cNvSpPr txBox="1"/>
          <p:nvPr/>
        </p:nvSpPr>
        <p:spPr>
          <a:xfrm>
            <a:off x="3056709" y="1107094"/>
            <a:ext cx="5331330" cy="873829"/>
          </a:xfrm>
          <a:prstGeom prst="rect">
            <a:avLst/>
          </a:prstGeom>
          <a:noFill/>
        </p:spPr>
        <p:txBody>
          <a:bodyPr wrap="square">
            <a:spAutoFit/>
          </a:bodyPr>
          <a:lstStyle/>
          <a:p>
            <a:pPr algn="ctr"/>
            <a:r>
              <a:rPr lang="en-GB" altLang="en-US" sz="2539" b="1" u="sng">
                <a:latin typeface="Comic Sans MS" panose="030F0702030302020204" pitchFamily="66" charset="0"/>
              </a:rPr>
              <a:t>Set up a safe learning environment</a:t>
            </a:r>
          </a:p>
        </p:txBody>
      </p:sp>
      <p:sp>
        <p:nvSpPr>
          <p:cNvPr id="8" name="TextBox 7">
            <a:extLst>
              <a:ext uri="{FF2B5EF4-FFF2-40B4-BE49-F238E27FC236}">
                <a16:creationId xmlns:a16="http://schemas.microsoft.com/office/drawing/2014/main" id="{2C3F3CC0-2DB9-4076-A674-4874F12BE78D}"/>
              </a:ext>
            </a:extLst>
          </p:cNvPr>
          <p:cNvSpPr txBox="1"/>
          <p:nvPr/>
        </p:nvSpPr>
        <p:spPr>
          <a:xfrm>
            <a:off x="1414364" y="2222520"/>
            <a:ext cx="9120967" cy="3256661"/>
          </a:xfrm>
          <a:prstGeom prst="rect">
            <a:avLst/>
          </a:prstGeom>
          <a:noFill/>
        </p:spPr>
        <p:txBody>
          <a:bodyPr wrap="square">
            <a:spAutoFit/>
          </a:bodyPr>
          <a:lstStyle/>
          <a:p>
            <a:pPr>
              <a:lnSpc>
                <a:spcPct val="90000"/>
              </a:lnSpc>
              <a:buFont typeface="Arial" panose="020B0604020202020204" pitchFamily="34" charset="0"/>
              <a:buChar char="•"/>
            </a:pPr>
            <a:r>
              <a:rPr lang="en-GB" altLang="en-US" sz="1632">
                <a:latin typeface="Comic Sans MS" panose="030F0702030302020204" pitchFamily="66" charset="0"/>
              </a:rPr>
              <a:t>Important to promote a safe learning agreement when delivering PSHE or when discussing sensitive issues</a:t>
            </a:r>
          </a:p>
          <a:p>
            <a:pPr>
              <a:lnSpc>
                <a:spcPct val="90000"/>
              </a:lnSpc>
              <a:buFont typeface="Arial" panose="020B0604020202020204" pitchFamily="34" charset="0"/>
              <a:buChar char="•"/>
            </a:pPr>
            <a:endParaRPr lang="en-GB" altLang="en-US" sz="1632">
              <a:latin typeface="Comic Sans MS" panose="030F0702030302020204" pitchFamily="66" charset="0"/>
            </a:endParaRPr>
          </a:p>
          <a:p>
            <a:pPr>
              <a:lnSpc>
                <a:spcPct val="90000"/>
              </a:lnSpc>
              <a:buFont typeface="Arial" panose="020B0604020202020204" pitchFamily="34" charset="0"/>
              <a:buChar char="•"/>
            </a:pPr>
            <a:r>
              <a:rPr lang="en-GB" altLang="en-US" sz="1632">
                <a:latin typeface="Comic Sans MS" panose="030F0702030302020204" pitchFamily="66" charset="0"/>
              </a:rPr>
              <a:t>There are key differences between an agreement for PSHE and an everyday class/school agreement due to the topics that will be discussed.</a:t>
            </a:r>
          </a:p>
          <a:p>
            <a:pPr>
              <a:lnSpc>
                <a:spcPct val="90000"/>
              </a:lnSpc>
              <a:buFont typeface="Arial" panose="020B0604020202020204" pitchFamily="34" charset="0"/>
              <a:buChar char="•"/>
            </a:pPr>
            <a:endParaRPr lang="en-GB" altLang="en-US" sz="1632">
              <a:latin typeface="Comic Sans MS" panose="030F0702030302020204" pitchFamily="66" charset="0"/>
            </a:endParaRPr>
          </a:p>
          <a:p>
            <a:pPr>
              <a:lnSpc>
                <a:spcPct val="90000"/>
              </a:lnSpc>
              <a:buFont typeface="Arial" panose="020B0604020202020204" pitchFamily="34" charset="0"/>
              <a:buChar char="•"/>
            </a:pPr>
            <a:endParaRPr lang="en-GB" altLang="en-US" sz="1632">
              <a:latin typeface="Comic Sans MS" panose="030F0702030302020204" pitchFamily="66" charset="0"/>
            </a:endParaRPr>
          </a:p>
          <a:p>
            <a:pPr>
              <a:lnSpc>
                <a:spcPct val="90000"/>
              </a:lnSpc>
              <a:buFont typeface="Arial" panose="020B0604020202020204" pitchFamily="34" charset="0"/>
              <a:buChar char="•"/>
            </a:pPr>
            <a:r>
              <a:rPr lang="en-GB" altLang="en-US" sz="1632">
                <a:latin typeface="Comic Sans MS" panose="030F0702030302020204" pitchFamily="66" charset="0"/>
              </a:rPr>
              <a:t>Important to negotiate this with pupils so they feel it belongs to them and ensure they have the ‘</a:t>
            </a:r>
            <a:r>
              <a:rPr lang="en-GB" altLang="en-US" sz="1632" b="1" u="sng">
                <a:latin typeface="Comic Sans MS" panose="030F0702030302020204" pitchFamily="66" charset="0"/>
              </a:rPr>
              <a:t>right to pass’.</a:t>
            </a:r>
          </a:p>
          <a:p>
            <a:pPr>
              <a:lnSpc>
                <a:spcPct val="90000"/>
              </a:lnSpc>
              <a:buFont typeface="Arial" panose="020B0604020202020204" pitchFamily="34" charset="0"/>
              <a:buChar char="•"/>
            </a:pPr>
            <a:endParaRPr lang="en-GB" altLang="en-US" sz="1632">
              <a:latin typeface="Comic Sans MS" panose="030F0702030302020204" pitchFamily="66" charset="0"/>
            </a:endParaRPr>
          </a:p>
          <a:p>
            <a:pPr>
              <a:lnSpc>
                <a:spcPct val="90000"/>
              </a:lnSpc>
              <a:buFont typeface="Arial" panose="020B0604020202020204" pitchFamily="34" charset="0"/>
              <a:buChar char="•"/>
            </a:pPr>
            <a:r>
              <a:rPr lang="en-GB" altLang="en-US" sz="1632">
                <a:latin typeface="Comic Sans MS" panose="030F0702030302020204" pitchFamily="66" charset="0"/>
              </a:rPr>
              <a:t>Ensure the agreement is maintained by referring back to it, particularly when you might be caught with a sensitive/difficult question or when discussions may start to lose focus.  </a:t>
            </a:r>
          </a:p>
          <a:p>
            <a:pPr>
              <a:lnSpc>
                <a:spcPct val="90000"/>
              </a:lnSpc>
              <a:buFont typeface="Arial" panose="020B0604020202020204" pitchFamily="34" charset="0"/>
              <a:buChar char="•"/>
            </a:pPr>
            <a:endParaRPr lang="en-GB" altLang="en-US" sz="1632">
              <a:latin typeface="Comic Sans MS" panose="030F0702030302020204" pitchFamily="66" charset="0"/>
            </a:endParaRPr>
          </a:p>
          <a:p>
            <a:pPr>
              <a:lnSpc>
                <a:spcPct val="90000"/>
              </a:lnSpc>
              <a:buFont typeface="Arial" panose="020B0604020202020204" pitchFamily="34" charset="0"/>
              <a:buChar char="•"/>
            </a:pPr>
            <a:r>
              <a:rPr lang="en-GB" altLang="en-US" sz="1632" b="1" u="sng">
                <a:latin typeface="Comic Sans MS" panose="030F0702030302020204" pitchFamily="66" charset="0"/>
              </a:rPr>
              <a:t>Ensure guest speakers are made aware of your PSHE learning agreement</a:t>
            </a:r>
            <a:r>
              <a:rPr lang="en-GB" altLang="en-US" sz="1632">
                <a:latin typeface="Comic Sans MS" panose="030F0702030302020204" pitchFamily="66" charset="0"/>
              </a:rPr>
              <a:t>.</a:t>
            </a:r>
          </a:p>
        </p:txBody>
      </p:sp>
    </p:spTree>
    <p:extLst>
      <p:ext uri="{BB962C8B-B14F-4D97-AF65-F5344CB8AC3E}">
        <p14:creationId xmlns:p14="http://schemas.microsoft.com/office/powerpoint/2010/main" val="1879424300"/>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Application>Microsoft Office PowerPoint</Application>
  <PresentationFormat>Widescreen</PresentationFormat>
  <Slides>66</Slides>
  <Notes>20</Notes>
  <HiddenSlides>0</HiddenSlides>
  <ScaleCrop>false</ScaleCrop>
  <HeadingPairs>
    <vt:vector size="4" baseType="variant">
      <vt:variant>
        <vt:lpstr>Theme</vt:lpstr>
      </vt:variant>
      <vt:variant>
        <vt:i4>1</vt:i4>
      </vt:variant>
      <vt:variant>
        <vt:lpstr>Slide Titles</vt:lpstr>
      </vt:variant>
      <vt:variant>
        <vt:i4>66</vt:i4>
      </vt:variant>
    </vt:vector>
  </HeadingPairs>
  <TitlesOfParts>
    <vt:vector size="67" baseType="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Introducing puberty  </vt:lpstr>
      <vt:lpstr>Hormones that affect both sexes  </vt:lpstr>
      <vt:lpstr>Hormones that affect boys or girls </vt:lpstr>
      <vt:lpstr>Changes to a girl’s body in puberty </vt:lpstr>
      <vt:lpstr>The menstrual cycle </vt:lpstr>
      <vt:lpstr>Menstruation (1)</vt:lpstr>
      <vt:lpstr>Menstruation (2)</vt:lpstr>
      <vt:lpstr>Menstrual products (1)</vt:lpstr>
      <vt:lpstr>Menstrual products (2)</vt:lpstr>
      <vt:lpstr>Menstrual wellbeing</vt:lpstr>
      <vt:lpstr>Changes to a boy’s body in puberty </vt:lpstr>
      <vt:lpstr>Understanding the penis</vt:lpstr>
      <vt:lpstr>Erections</vt:lpstr>
      <vt:lpstr>Ejaculation</vt:lpstr>
      <vt:lpstr>Emotions and behaviour</vt:lpstr>
      <vt:lpstr>Healthy eating during puberty </vt:lpstr>
      <vt:lpstr>Changes in sleep cycles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a.grant</dc:creator>
  <cp:revision>60</cp:revision>
  <dcterms:created xsi:type="dcterms:W3CDTF">2021-04-15T10:00:55Z</dcterms:created>
  <dcterms:modified xsi:type="dcterms:W3CDTF">2021-05-17T13:40:46Z</dcterms:modified>
</cp:coreProperties>
</file>